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5" r:id="rId5"/>
    <p:sldId id="262" r:id="rId6"/>
    <p:sldId id="261" r:id="rId7"/>
    <p:sldId id="257" r:id="rId8"/>
    <p:sldId id="267" r:id="rId9"/>
    <p:sldId id="270" r:id="rId10"/>
    <p:sldId id="272" r:id="rId11"/>
    <p:sldId id="273" r:id="rId12"/>
    <p:sldId id="275" r:id="rId13"/>
    <p:sldId id="274" r:id="rId14"/>
    <p:sldId id="264" r:id="rId15"/>
    <p:sldId id="276" r:id="rId16"/>
    <p:sldId id="268" r:id="rId17"/>
    <p:sldId id="278" r:id="rId18"/>
    <p:sldId id="277" r:id="rId19"/>
    <p:sldId id="263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9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50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8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3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5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9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3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6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0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9BE216-ED38-4135-86C6-FE43F19B86D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CFB218-6E10-41E3-B4F6-D6C85D7E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13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ga.cha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see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turbotext.ru/photo_ai/create/deepseek/6b7ddee6-7e43-11f0-b391-00163e0ec16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7620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1066255" cy="2373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Искусственный интеллект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помощь учителю физической культуры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автоматизации отчётности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персонализации тренировок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14" y="3745194"/>
            <a:ext cx="11297540" cy="2835067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 учителей физической культуры и ОБЗР 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Юго-Восточного управления, 26.08.2025</a:t>
            </a:r>
          </a:p>
          <a:p>
            <a:endPara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Долгих Юлия Александровна,</a:t>
            </a:r>
          </a:p>
          <a:p>
            <a:pPr algn="ct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ГБОУ СОШ с. Герасимовка м. р. Алексеевский Самарской области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453475" y="420167"/>
            <a:ext cx="8169232" cy="579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и методическая работа.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475" y="1191001"/>
            <a:ext cx="11331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Нужно написать характеристику на ученика для поступления в спортивную школу или отчёт о проведении школьной спартакиады? ИИ справится блестяще.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Напиши шаблон характеристики на ученика 8 класса </a:t>
            </a:r>
            <a:r>
              <a:rPr lang="ru-RU" dirty="0">
                <a:solidFill>
                  <a:schemeClr val="bg1"/>
                </a:solidFill>
              </a:rPr>
              <a:t>для представления в спортивную школу по баскетболу. Укажи его сильные качества (быстрота, командная игра), над чем нужно работать (штрафные броски),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его дисциплину на </a:t>
            </a:r>
            <a:r>
              <a:rPr lang="ru-RU" dirty="0" smtClean="0">
                <a:solidFill>
                  <a:schemeClr val="bg1"/>
                </a:solidFill>
              </a:rPr>
              <a:t>тренировках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400" y="5333661"/>
            <a:ext cx="2213040" cy="1249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819" t="15545" r="21974" b="18252"/>
          <a:stretch/>
        </p:blipFill>
        <p:spPr>
          <a:xfrm>
            <a:off x="898130" y="3040416"/>
            <a:ext cx="3861877" cy="35768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7295" t="42630" r="19234" b="28791"/>
          <a:stretch/>
        </p:blipFill>
        <p:spPr>
          <a:xfrm>
            <a:off x="5332575" y="3030574"/>
            <a:ext cx="5997237" cy="22178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364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7300" y="472155"/>
            <a:ext cx="10562053" cy="809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Образовательный процесс: Творчество и </a:t>
            </a:r>
            <a:r>
              <a:rPr lang="ru-RU" sz="2400" b="1" dirty="0" smtClean="0">
                <a:solidFill>
                  <a:srgbClr val="C00000"/>
                </a:solidFill>
              </a:rPr>
              <a:t>дифференциация.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62395" y="5341913"/>
            <a:ext cx="1853889" cy="108452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Разработка </a:t>
            </a:r>
            <a:br>
              <a:rPr lang="ru-RU" sz="1600" dirty="0" smtClean="0"/>
            </a:br>
            <a:r>
              <a:rPr lang="ru-RU" sz="1600" dirty="0" smtClean="0"/>
              <a:t>комплексов </a:t>
            </a:r>
            <a:br>
              <a:rPr lang="ru-RU" sz="1600" dirty="0" smtClean="0"/>
            </a:br>
            <a:r>
              <a:rPr lang="ru-RU" sz="1600" dirty="0" smtClean="0"/>
              <a:t>упражнений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7300" y="1281868"/>
            <a:ext cx="11279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комплексов упражнений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Нам нужен свежий взгляд на утреннюю зарядку или комплекс ОРУ с </a:t>
            </a:r>
            <a:r>
              <a:rPr lang="ru-RU" dirty="0" smtClean="0">
                <a:solidFill>
                  <a:schemeClr val="bg1"/>
                </a:solidFill>
              </a:rPr>
              <a:t>мячом.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Придумай </a:t>
            </a:r>
            <a:r>
              <a:rPr lang="ru-RU" dirty="0">
                <a:solidFill>
                  <a:schemeClr val="bg1"/>
                </a:solidFill>
              </a:rPr>
              <a:t>комплекс из 8 общеразвивающих упражнений с баскетбольным мячом для учащихся </a:t>
            </a:r>
            <a:r>
              <a:rPr lang="ru-RU" dirty="0" smtClean="0">
                <a:solidFill>
                  <a:schemeClr val="bg1"/>
                </a:solidFill>
              </a:rPr>
              <a:t>5-6 </a:t>
            </a:r>
            <a:r>
              <a:rPr lang="ru-RU" dirty="0">
                <a:solidFill>
                  <a:schemeClr val="bg1"/>
                </a:solidFill>
              </a:rPr>
              <a:t>классов. Опиши каждое упражнение по схеме: исходное положение, счет, техника выполнения. Упражнения должны быть направлены на развитие координации и </a:t>
            </a:r>
            <a:r>
              <a:rPr lang="ru-RU" dirty="0" smtClean="0">
                <a:solidFill>
                  <a:schemeClr val="bg1"/>
                </a:solidFill>
              </a:rPr>
              <a:t>ловкости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644" t="12549" r="19704" b="17350"/>
          <a:stretch/>
        </p:blipFill>
        <p:spPr>
          <a:xfrm>
            <a:off x="1922894" y="3055160"/>
            <a:ext cx="3640510" cy="32885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183" t="15193" r="19380" b="16202"/>
          <a:stretch/>
        </p:blipFill>
        <p:spPr>
          <a:xfrm>
            <a:off x="5729418" y="3059395"/>
            <a:ext cx="3696832" cy="32843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911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7300" y="600343"/>
            <a:ext cx="9160543" cy="7669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Образовательный процесс: Творчество и </a:t>
            </a:r>
            <a:r>
              <a:rPr lang="ru-RU" b="1" dirty="0" smtClean="0">
                <a:solidFill>
                  <a:srgbClr val="C00000"/>
                </a:solidFill>
              </a:rPr>
              <a:t>дифференциация.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62395" y="5341913"/>
            <a:ext cx="1853889" cy="1084526"/>
          </a:xfrm>
        </p:spPr>
        <p:txBody>
          <a:bodyPr>
            <a:norm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Создание </a:t>
            </a:r>
            <a:r>
              <a:rPr lang="ru-RU" sz="1600" dirty="0"/>
              <a:t>теоретических материалов и викторин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170" y="1367327"/>
            <a:ext cx="11249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ИИ – генератор идей для кроссвордов, ребусов, тестов и интересных фактов.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Составь интересный тест </a:t>
            </a:r>
            <a:r>
              <a:rPr lang="ru-RU" dirty="0">
                <a:solidFill>
                  <a:schemeClr val="bg1"/>
                </a:solidFill>
              </a:rPr>
              <a:t>на 10 вопросов по теме "История Олимпийских игр" для 7 </a:t>
            </a:r>
            <a:r>
              <a:rPr lang="ru-RU" dirty="0" smtClean="0">
                <a:solidFill>
                  <a:schemeClr val="bg1"/>
                </a:solidFill>
              </a:rPr>
              <a:t>класса. В конце укажи правильные ответы.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Напиши </a:t>
            </a:r>
            <a:r>
              <a:rPr lang="ru-RU" dirty="0">
                <a:solidFill>
                  <a:schemeClr val="bg1"/>
                </a:solidFill>
              </a:rPr>
              <a:t>короткий и понятный конспект для учеников 5 класса на тему </a:t>
            </a:r>
            <a:r>
              <a:rPr lang="ru-RU" dirty="0" smtClean="0">
                <a:solidFill>
                  <a:schemeClr val="bg1"/>
                </a:solidFill>
              </a:rPr>
              <a:t>«Правила </a:t>
            </a:r>
            <a:r>
              <a:rPr lang="ru-RU" dirty="0">
                <a:solidFill>
                  <a:schemeClr val="bg1"/>
                </a:solidFill>
              </a:rPr>
              <a:t>игры в </a:t>
            </a:r>
            <a:r>
              <a:rPr lang="ru-RU" dirty="0" smtClean="0">
                <a:solidFill>
                  <a:schemeClr val="bg1"/>
                </a:solidFill>
              </a:rPr>
              <a:t>волейбол».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65" t="16134" r="22849" b="19720"/>
          <a:stretch/>
        </p:blipFill>
        <p:spPr>
          <a:xfrm>
            <a:off x="922946" y="3186078"/>
            <a:ext cx="3768695" cy="330168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222" t="20240" r="19761" b="20255"/>
          <a:stretch/>
        </p:blipFill>
        <p:spPr>
          <a:xfrm>
            <a:off x="5118930" y="3186078"/>
            <a:ext cx="4067688" cy="324036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73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7300" y="600343"/>
            <a:ext cx="9160543" cy="7669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Образовательный процесс: Творчество и </a:t>
            </a:r>
            <a:r>
              <a:rPr lang="ru-RU" b="1" dirty="0" smtClean="0">
                <a:solidFill>
                  <a:srgbClr val="C00000"/>
                </a:solidFill>
              </a:rPr>
              <a:t>дифференциация.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73839" y="5333368"/>
            <a:ext cx="2358639" cy="113579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Персонализация нагрузки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170" y="1367327"/>
            <a:ext cx="1124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170" y="1487980"/>
            <a:ext cx="11194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Персонализация </a:t>
            </a:r>
            <a:r>
              <a:rPr lang="ru-RU" dirty="0" smtClean="0">
                <a:solidFill>
                  <a:schemeClr val="bg1"/>
                </a:solidFill>
              </a:rPr>
              <a:t>нагрузки.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>
                <a:solidFill>
                  <a:schemeClr val="bg1"/>
                </a:solidFill>
              </a:rPr>
              <a:t>одна из самых сильных сторон ИИ. Мы можем описать гипотетическую ситуацию: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меня есть ученик в 10 классе, который имеет основную медицинскую группу, но плохо подтягивается (1-2 раза). Он хочет улучшить результат. Составь для него индивидуальный поэтапный план тренировок на 4 недели, который включает упражнения на развитие силы спины и рук, которые можно выполнять в зале и дома. Распиши по </a:t>
            </a:r>
            <a:r>
              <a:rPr lang="ru-RU" dirty="0" smtClean="0">
                <a:solidFill>
                  <a:schemeClr val="bg1"/>
                </a:solidFill>
              </a:rPr>
              <a:t>дням.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673" t="16528" r="21831" b="17693"/>
          <a:stretch/>
        </p:blipFill>
        <p:spPr>
          <a:xfrm>
            <a:off x="2084518" y="3671245"/>
            <a:ext cx="3103053" cy="27017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8449" t="15848" r="19910" b="16202"/>
          <a:stretch/>
        </p:blipFill>
        <p:spPr>
          <a:xfrm>
            <a:off x="6093070" y="3671245"/>
            <a:ext cx="2945423" cy="27035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239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7300" y="600343"/>
            <a:ext cx="9160543" cy="7669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Анализ и обратная </a:t>
            </a:r>
            <a:r>
              <a:rPr lang="ru-RU" b="1" dirty="0" smtClean="0">
                <a:solidFill>
                  <a:srgbClr val="C00000"/>
                </a:solidFill>
              </a:rPr>
              <a:t>связь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300" y="1367327"/>
            <a:ext cx="10801336" cy="1623701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cap="none" dirty="0" smtClean="0">
                <a:solidFill>
                  <a:schemeClr val="bg1"/>
                </a:solidFill>
              </a:rPr>
              <a:t>Это самое технологически сложное, но уже доступное направление. Речь идет о компьютерном зрении.</a:t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/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>Анализ техники движений.</a:t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>Уже существуют приложения и сервисы (например, </a:t>
            </a:r>
            <a:r>
              <a:rPr lang="ru-RU" sz="2000" cap="none" dirty="0" err="1" smtClean="0">
                <a:solidFill>
                  <a:schemeClr val="bg1"/>
                </a:solidFill>
              </a:rPr>
              <a:t>coach’s</a:t>
            </a:r>
            <a:r>
              <a:rPr lang="ru-RU" sz="2000" cap="none" dirty="0" smtClean="0">
                <a:solidFill>
                  <a:schemeClr val="bg1"/>
                </a:solidFill>
              </a:rPr>
              <a:t> </a:t>
            </a:r>
            <a:r>
              <a:rPr lang="ru-RU" sz="2000" cap="none" dirty="0" err="1" smtClean="0">
                <a:solidFill>
                  <a:schemeClr val="bg1"/>
                </a:solidFill>
              </a:rPr>
              <a:t>eye</a:t>
            </a:r>
            <a:r>
              <a:rPr lang="ru-RU" sz="2000" cap="none" dirty="0" smtClean="0">
                <a:solidFill>
                  <a:schemeClr val="bg1"/>
                </a:solidFill>
              </a:rPr>
              <a:t>, </a:t>
            </a:r>
            <a:r>
              <a:rPr lang="ru-RU" sz="2000" cap="none" dirty="0" err="1" smtClean="0">
                <a:solidFill>
                  <a:schemeClr val="bg1"/>
                </a:solidFill>
              </a:rPr>
              <a:t>homecourt</a:t>
            </a:r>
            <a:r>
              <a:rPr lang="ru-RU" sz="2000" cap="none" dirty="0" smtClean="0">
                <a:solidFill>
                  <a:schemeClr val="bg1"/>
                </a:solidFill>
              </a:rPr>
              <a:t> для баскетбола), которые с помощью камеры смартфона могут отслеживать траекторию броска мяча, анализировать бег, положение тела при выполнении упражнения. Они показывают углы в суставах, скорость, траекторию, сравнивая технику ученика с эталонной.</a:t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/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>Мониторинг прогресса.</a:t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> Системы на основе ИИ могут автоматически фиксировать результаты в беге, прыжках, подсчитывать количество повторений, освобождая нас от постоянного хронометража и ведения записей вручную. Мы можем наблюдать за процессом и сразу работать над ошибками.</a:t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/>
            </a:r>
            <a:br>
              <a:rPr lang="ru-RU" sz="2000" cap="none" dirty="0" smtClean="0">
                <a:solidFill>
                  <a:schemeClr val="bg1"/>
                </a:solidFill>
              </a:rPr>
            </a:br>
            <a:r>
              <a:rPr lang="ru-RU" sz="2000" cap="none" dirty="0" smtClean="0">
                <a:solidFill>
                  <a:schemeClr val="bg1"/>
                </a:solidFill>
              </a:rPr>
              <a:t>Важный момент: такой анализ не заменяет наш взгляд, но дает нам объективные цифровые данные для более точной коррекции техники.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853301" y="5418826"/>
            <a:ext cx="2127903" cy="1024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/>
              <a:t>Анализ техники движений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1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7300" y="600343"/>
            <a:ext cx="9160543" cy="7669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Анализ и обратная </a:t>
            </a:r>
            <a:r>
              <a:rPr lang="ru-RU" b="1" dirty="0" smtClean="0">
                <a:solidFill>
                  <a:srgbClr val="C00000"/>
                </a:solidFill>
              </a:rPr>
              <a:t>связь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300" y="1367327"/>
            <a:ext cx="10801336" cy="1623701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cap="none" dirty="0" smtClean="0">
                <a:solidFill>
                  <a:schemeClr val="bg1"/>
                </a:solidFill>
              </a:rPr>
              <a:t>Анализ техники упражнений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Проблема: трудно отследить ошибки у всех учеников.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Решение: приложения с ИИ разбирают движения по видео.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Примеры сервисов: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•	</a:t>
            </a:r>
            <a:r>
              <a:rPr lang="ru-RU" sz="2200" cap="none" dirty="0" err="1" smtClean="0">
                <a:solidFill>
                  <a:schemeClr val="bg1"/>
                </a:solidFill>
              </a:rPr>
              <a:t>kinovea</a:t>
            </a:r>
            <a:r>
              <a:rPr lang="ru-RU" sz="2200" cap="none" dirty="0" smtClean="0">
                <a:solidFill>
                  <a:schemeClr val="bg1"/>
                </a:solidFill>
              </a:rPr>
              <a:t> (бесплатный анализ движений).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•	</a:t>
            </a:r>
            <a:r>
              <a:rPr lang="ru-RU" sz="2200" cap="none" dirty="0" err="1" smtClean="0">
                <a:solidFill>
                  <a:schemeClr val="bg1"/>
                </a:solidFill>
              </a:rPr>
              <a:t>Dartfish</a:t>
            </a:r>
            <a:r>
              <a:rPr lang="ru-RU" sz="2200" cap="none" dirty="0" smtClean="0">
                <a:solidFill>
                  <a:schemeClr val="bg1"/>
                </a:solidFill>
              </a:rPr>
              <a:t> (для профессионального разбора).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•	AI </a:t>
            </a:r>
            <a:r>
              <a:rPr lang="ru-RU" sz="2200" cap="none" dirty="0" err="1" smtClean="0">
                <a:solidFill>
                  <a:schemeClr val="bg1"/>
                </a:solidFill>
              </a:rPr>
              <a:t>coach</a:t>
            </a:r>
            <a:r>
              <a:rPr lang="ru-RU" sz="2200" cap="none" dirty="0" smtClean="0">
                <a:solidFill>
                  <a:schemeClr val="bg1"/>
                </a:solidFill>
              </a:rPr>
              <a:t> (мобильное приложение, оценивает технику).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Как применять: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1.	Снимаете на телефон выполнение упражнения (например, прыжок в длину).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2.	Загружаете в приложение.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3.	Получаете разбор ошибок: «слишком ранний вынос рук, снижается дальность прыжка».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Плюсы: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•	объективная оценка.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>•	Наглядность для учеников.</a:t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2200" cap="none" dirty="0" smtClean="0">
                <a:solidFill>
                  <a:schemeClr val="bg1"/>
                </a:solidFill>
              </a:rPr>
              <a:t/>
            </a:r>
            <a:br>
              <a:rPr lang="ru-RU" sz="2200" cap="none" dirty="0" smtClean="0">
                <a:solidFill>
                  <a:schemeClr val="bg1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853301" y="5418826"/>
            <a:ext cx="2127903" cy="1024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 smtClean="0"/>
              <a:t>Анализ техники движений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97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8745" y="1085316"/>
            <a:ext cx="11135170" cy="5383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составления конспектов уроков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«Составь </a:t>
            </a:r>
            <a:r>
              <a:rPr lang="ru-RU" dirty="0">
                <a:solidFill>
                  <a:schemeClr val="bg1"/>
                </a:solidFill>
              </a:rPr>
              <a:t>подробный конспект урока по баскетболу для 6 класса (45 минут). Включи: разминку, основные упражнения с мячом, игровую часть и рефлексию»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«Напиши </a:t>
            </a:r>
            <a:r>
              <a:rPr lang="ru-RU" dirty="0">
                <a:solidFill>
                  <a:schemeClr val="bg1"/>
                </a:solidFill>
              </a:rPr>
              <a:t>план-конспект занятия по легкой атлетике (тема: «Прыжки в длину») для </a:t>
            </a:r>
            <a:r>
              <a:rPr lang="ru-RU" dirty="0" smtClean="0">
                <a:solidFill>
                  <a:schemeClr val="bg1"/>
                </a:solidFill>
              </a:rPr>
              <a:t>4 класса </a:t>
            </a:r>
            <a:r>
              <a:rPr lang="ru-RU" dirty="0">
                <a:solidFill>
                  <a:schemeClr val="bg1"/>
                </a:solidFill>
              </a:rPr>
              <a:t>с учетом разного уровня подготовки учеников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«Придумай </a:t>
            </a:r>
            <a:r>
              <a:rPr lang="ru-RU" dirty="0">
                <a:solidFill>
                  <a:schemeClr val="bg1"/>
                </a:solidFill>
              </a:rPr>
              <a:t>нестандартную разминку перед эстафетами для начальной школы (длительность 7-10 минут</a:t>
            </a:r>
            <a:r>
              <a:rPr lang="ru-RU" dirty="0" smtClean="0">
                <a:solidFill>
                  <a:schemeClr val="bg1"/>
                </a:solidFill>
              </a:rPr>
              <a:t>)»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работы с разными группами здоровья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«Подбери </a:t>
            </a:r>
            <a:r>
              <a:rPr lang="ru-RU" dirty="0">
                <a:solidFill>
                  <a:schemeClr val="bg1"/>
                </a:solidFill>
              </a:rPr>
              <a:t>5 безопасных упражнений для детей с нарушением осанки (сколиоз 1 степени)»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«Какие </a:t>
            </a:r>
            <a:r>
              <a:rPr lang="ru-RU" dirty="0">
                <a:solidFill>
                  <a:schemeClr val="bg1"/>
                </a:solidFill>
              </a:rPr>
              <a:t>альтернативные задания дать ученику, освобожденному от бега?»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«Составь </a:t>
            </a:r>
            <a:r>
              <a:rPr lang="ru-RU" dirty="0">
                <a:solidFill>
                  <a:schemeClr val="bg1"/>
                </a:solidFill>
              </a:rPr>
              <a:t>комплекс ОРУ для разминки детей с низкой физической подготовкой»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95307" y="407191"/>
            <a:ext cx="9160543" cy="76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4100" y="472171"/>
            <a:ext cx="978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Готовые запросы для </a:t>
            </a:r>
            <a:r>
              <a:rPr lang="ru-RU" sz="2400" dirty="0" err="1">
                <a:solidFill>
                  <a:srgbClr val="C00000"/>
                </a:solidFill>
              </a:rPr>
              <a:t>DeepSeek</a:t>
            </a:r>
            <a:r>
              <a:rPr lang="ru-RU" sz="2400" dirty="0">
                <a:solidFill>
                  <a:srgbClr val="C00000"/>
                </a:solidFill>
              </a:rPr>
              <a:t> в работе учителя физкультуры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6969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8745" y="1085316"/>
            <a:ext cx="11135170" cy="53838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организации соревнований и мероприятий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«Напиши </a:t>
            </a:r>
            <a:r>
              <a:rPr lang="ru-RU" dirty="0">
                <a:solidFill>
                  <a:schemeClr val="bg1"/>
                </a:solidFill>
              </a:rPr>
              <a:t>положение о школьных соревнованиях «Веселые старты» для 1-4 классов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«Придумай </a:t>
            </a:r>
            <a:r>
              <a:rPr lang="ru-RU" dirty="0">
                <a:solidFill>
                  <a:schemeClr val="bg1"/>
                </a:solidFill>
              </a:rPr>
              <a:t>сценарий спортивного праздника «Здоровье — это здорово!» (продолжительность 1 час)»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«Какие </a:t>
            </a:r>
            <a:r>
              <a:rPr lang="ru-RU" dirty="0">
                <a:solidFill>
                  <a:schemeClr val="bg1"/>
                </a:solidFill>
              </a:rPr>
              <a:t>этапы включить в эстафету для 5-7 классов на школьном стадионе</a:t>
            </a:r>
            <a:r>
              <a:rPr lang="ru-RU" dirty="0" smtClean="0">
                <a:solidFill>
                  <a:schemeClr val="bg1"/>
                </a:solidFill>
              </a:rPr>
              <a:t>?»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Для методической работы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«Составь </a:t>
            </a:r>
            <a:r>
              <a:rPr lang="ru-RU" dirty="0">
                <a:solidFill>
                  <a:schemeClr val="bg1"/>
                </a:solidFill>
              </a:rPr>
              <a:t>календарно-тематическое планирование по физкультуре для 8 класса на учебный год (3 урока в неделю</a:t>
            </a:r>
            <a:r>
              <a:rPr lang="ru-RU" dirty="0" smtClean="0">
                <a:solidFill>
                  <a:schemeClr val="bg1"/>
                </a:solidFill>
              </a:rPr>
              <a:t>)»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«Напиши </a:t>
            </a:r>
            <a:r>
              <a:rPr lang="ru-RU" dirty="0">
                <a:solidFill>
                  <a:schemeClr val="bg1"/>
                </a:solidFill>
              </a:rPr>
              <a:t>анализ современного урока физкультуры по ФГОС»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«Какие </a:t>
            </a:r>
            <a:r>
              <a:rPr lang="ru-RU" dirty="0">
                <a:solidFill>
                  <a:schemeClr val="bg1"/>
                </a:solidFill>
              </a:rPr>
              <a:t>инновационные технологии можно использовать на уроках физкультуры?»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Для </a:t>
            </a:r>
            <a:r>
              <a:rPr lang="ru-RU" dirty="0">
                <a:solidFill>
                  <a:srgbClr val="C00000"/>
                </a:solidFill>
              </a:rPr>
              <a:t>проверки знаний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«Составь </a:t>
            </a:r>
            <a:r>
              <a:rPr lang="ru-RU" dirty="0">
                <a:solidFill>
                  <a:schemeClr val="bg1"/>
                </a:solidFill>
              </a:rPr>
              <a:t>тест из 10 вопросов по теме «Волейбол: правила игры» для 7 класса»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«Придумай </a:t>
            </a:r>
            <a:r>
              <a:rPr lang="ru-RU" dirty="0">
                <a:solidFill>
                  <a:schemeClr val="bg1"/>
                </a:solidFill>
              </a:rPr>
              <a:t>5 задач-ситуаций по технике безопасности на уроках физкультуры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«Создай </a:t>
            </a:r>
            <a:r>
              <a:rPr lang="ru-RU" dirty="0">
                <a:solidFill>
                  <a:schemeClr val="bg1"/>
                </a:solidFill>
              </a:rPr>
              <a:t>кроссворд на спортивную тематику для 5 класса»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95307" y="407191"/>
            <a:ext cx="9160543" cy="76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4100" y="472171"/>
            <a:ext cx="978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Готовые запросы для </a:t>
            </a:r>
            <a:r>
              <a:rPr lang="ru-RU" sz="2400" dirty="0" err="1">
                <a:solidFill>
                  <a:srgbClr val="C00000"/>
                </a:solidFill>
              </a:rPr>
              <a:t>DeepSeek</a:t>
            </a:r>
            <a:r>
              <a:rPr lang="ru-RU" sz="2400" dirty="0">
                <a:solidFill>
                  <a:srgbClr val="C00000"/>
                </a:solidFill>
              </a:rPr>
              <a:t> в работе учителя физкультуры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9721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8421" y="1085316"/>
            <a:ext cx="10075493" cy="5383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>
                <a:solidFill>
                  <a:srgbClr val="C00000"/>
                </a:solidFill>
              </a:rPr>
              <a:t>пользоваться памяткой?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1.	Копируйте нужный запрос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2.	Вставляйте в </a:t>
            </a:r>
            <a:r>
              <a:rPr lang="ru-RU" dirty="0" err="1">
                <a:solidFill>
                  <a:schemeClr val="bg1"/>
                </a:solidFill>
              </a:rPr>
              <a:t>DeepSeek</a:t>
            </a:r>
            <a:r>
              <a:rPr lang="ru-RU" dirty="0">
                <a:solidFill>
                  <a:schemeClr val="bg1"/>
                </a:solidFill>
              </a:rPr>
              <a:t> (https://deepseek.com)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3.	Адаптируйте результат под свои задачи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4.	Сохраняйте удачные варианты в отдельную папку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Советы </a:t>
            </a:r>
            <a:r>
              <a:rPr lang="ru-RU" dirty="0">
                <a:solidFill>
                  <a:srgbClr val="C00000"/>
                </a:solidFill>
              </a:rPr>
              <a:t>по формулировкам: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Чем конкретнее запрос — тем точнее ответ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	Добавляйте ключевые детали: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«...для сельской школы»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«...с минимальным инвентарем»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«...в малом спортивном зале»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795307" y="407191"/>
            <a:ext cx="9160543" cy="76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4100" y="472171"/>
            <a:ext cx="978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Готовые запросы для </a:t>
            </a:r>
            <a:r>
              <a:rPr lang="ru-RU" sz="2400" dirty="0" err="1">
                <a:solidFill>
                  <a:srgbClr val="C00000"/>
                </a:solidFill>
              </a:rPr>
              <a:t>DeepSeek</a:t>
            </a:r>
            <a:r>
              <a:rPr lang="ru-RU" sz="2400" dirty="0">
                <a:solidFill>
                  <a:srgbClr val="C00000"/>
                </a:solidFill>
              </a:rPr>
              <a:t> в работе учителя физкультуры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2419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685800"/>
            <a:ext cx="10621874" cy="5749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Коллеги</a:t>
            </a:r>
            <a:r>
              <a:rPr lang="ru-RU" dirty="0">
                <a:solidFill>
                  <a:schemeClr val="bg1"/>
                </a:solidFill>
              </a:rPr>
              <a:t>, используя ИИ, мы должны помнить о нескольких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моментах: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Ответственность </a:t>
            </a:r>
            <a:r>
              <a:rPr lang="ru-RU" dirty="0">
                <a:solidFill>
                  <a:srgbClr val="C00000"/>
                </a:solidFill>
              </a:rPr>
              <a:t>лежит на </a:t>
            </a:r>
            <a:r>
              <a:rPr lang="ru-RU" dirty="0" smtClean="0">
                <a:solidFill>
                  <a:srgbClr val="C00000"/>
                </a:solidFill>
              </a:rPr>
              <a:t>нас.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ИИ </a:t>
            </a:r>
            <a:r>
              <a:rPr lang="ru-RU" dirty="0">
                <a:solidFill>
                  <a:schemeClr val="bg1"/>
                </a:solidFill>
              </a:rPr>
              <a:t>может ошибаться. Любой </a:t>
            </a:r>
            <a:r>
              <a:rPr lang="ru-RU" dirty="0" smtClean="0">
                <a:solidFill>
                  <a:schemeClr val="bg1"/>
                </a:solidFill>
              </a:rPr>
              <a:t> план</a:t>
            </a:r>
            <a:r>
              <a:rPr lang="ru-RU" dirty="0">
                <a:solidFill>
                  <a:schemeClr val="bg1"/>
                </a:solidFill>
              </a:rPr>
              <a:t>, текст или анализ мы должны </a:t>
            </a:r>
            <a:r>
              <a:rPr lang="ru-RU" dirty="0" smtClean="0">
                <a:solidFill>
                  <a:schemeClr val="bg1"/>
                </a:solidFill>
              </a:rPr>
              <a:t>перепроверять и адаптировать. 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Конфиденциальность.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Никогда </a:t>
            </a:r>
            <a:r>
              <a:rPr lang="ru-RU" dirty="0">
                <a:solidFill>
                  <a:schemeClr val="bg1"/>
                </a:solidFill>
              </a:rPr>
              <a:t>не загружаем в публичные </a:t>
            </a:r>
            <a:r>
              <a:rPr lang="ru-RU" dirty="0" err="1">
                <a:solidFill>
                  <a:schemeClr val="bg1"/>
                </a:solidFill>
              </a:rPr>
              <a:t>нейросети</a:t>
            </a:r>
            <a:r>
              <a:rPr lang="ru-RU" dirty="0">
                <a:solidFill>
                  <a:schemeClr val="bg1"/>
                </a:solidFill>
              </a:rPr>
              <a:t> персональные данные учеников (ФИО, адреса, медицинские диагнозы). Все запросы должны быть обезличены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ИИ </a:t>
            </a:r>
            <a:r>
              <a:rPr lang="ru-RU" dirty="0">
                <a:solidFill>
                  <a:srgbClr val="C00000"/>
                </a:solidFill>
              </a:rPr>
              <a:t>– инструмент, а не цель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Мы используем его для повышения эффективности, а не для того, чтобы вообще не работать.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84212" y="369607"/>
            <a:ext cx="9160543" cy="76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Важный момент!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7620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385" y="4849503"/>
            <a:ext cx="6543230" cy="18845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6799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2" y="394692"/>
            <a:ext cx="10912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396" y="178446"/>
            <a:ext cx="10981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Я </a:t>
            </a:r>
            <a:r>
              <a:rPr lang="ru-RU" sz="2000" dirty="0" smtClean="0">
                <a:solidFill>
                  <a:srgbClr val="002060"/>
                </a:solidFill>
              </a:rPr>
              <a:t>хочу  </a:t>
            </a:r>
            <a:r>
              <a:rPr lang="ru-RU" sz="2000" dirty="0">
                <a:solidFill>
                  <a:srgbClr val="002060"/>
                </a:solidFill>
              </a:rPr>
              <a:t>поговорить </a:t>
            </a:r>
            <a:r>
              <a:rPr lang="ru-RU" sz="2000" dirty="0" smtClean="0">
                <a:solidFill>
                  <a:srgbClr val="002060"/>
                </a:solidFill>
              </a:rPr>
              <a:t>с вами о </a:t>
            </a:r>
            <a:r>
              <a:rPr lang="ru-RU" sz="2000" dirty="0">
                <a:solidFill>
                  <a:srgbClr val="002060"/>
                </a:solidFill>
              </a:rPr>
              <a:t>том, как </a:t>
            </a:r>
            <a:r>
              <a:rPr lang="ru-RU" sz="2000" dirty="0" smtClean="0">
                <a:solidFill>
                  <a:srgbClr val="002060"/>
                </a:solidFill>
              </a:rPr>
              <a:t> искусственный интеллект может </a:t>
            </a:r>
            <a:r>
              <a:rPr lang="ru-RU" sz="2000" dirty="0">
                <a:solidFill>
                  <a:srgbClr val="002060"/>
                </a:solidFill>
              </a:rPr>
              <a:t>стать нашим надежным помощником в решении ежедневных профессиональных задач.  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 Физическая культура </a:t>
            </a:r>
            <a:r>
              <a:rPr lang="ru-RU" sz="2000" dirty="0">
                <a:solidFill>
                  <a:srgbClr val="C00000"/>
                </a:solidFill>
              </a:rPr>
              <a:t>– это не только движение, это ещё и огромный пласт методической, аналитической и организационной работы. Именно здесь ИИ может взять на себя рутину, дав нам больше времени на самое главное – живое общение с учениками и совершенствование их спортивного мастерства.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</a:rPr>
              <a:t>Давайте сразу расставим точки над «i». Я не предлагаю заменить тренерское чутьё и педагогический опыт алгоритмами. Нет. Я предлагаю использовать ИИ как «цифрового ассистента», который работает на </a:t>
            </a:r>
            <a:r>
              <a:rPr lang="ru-RU" sz="2000" dirty="0" smtClean="0">
                <a:solidFill>
                  <a:srgbClr val="002060"/>
                </a:solidFill>
              </a:rPr>
              <a:t>нас.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656" y="581114"/>
            <a:ext cx="10707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pPr indent="457200"/>
            <a:r>
              <a:rPr lang="ru-RU" sz="2400" dirty="0" smtClean="0">
                <a:solidFill>
                  <a:schemeClr val="bg1"/>
                </a:solidFill>
              </a:rPr>
              <a:t>Искусственный </a:t>
            </a:r>
            <a:r>
              <a:rPr lang="ru-RU" sz="2400" dirty="0">
                <a:solidFill>
                  <a:schemeClr val="bg1"/>
                </a:solidFill>
              </a:rPr>
              <a:t>интеллект – это уже не будущее, это настоящее. Это такой же инструмент, как когда-то им стал компьютер или интерактивная доска. Он не отнимет нашу работу, но изменит её, избавив от рутины и открыв новые горизонты для творческого и индивидуального подхода к каждому нашему ученику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indent="457200"/>
            <a:endParaRPr lang="ru-RU" sz="2400" dirty="0">
              <a:solidFill>
                <a:schemeClr val="bg1"/>
              </a:solidFill>
            </a:endParaRPr>
          </a:p>
          <a:p>
            <a:pPr indent="457200"/>
            <a:endParaRPr lang="ru-RU" sz="2400" dirty="0">
              <a:solidFill>
                <a:schemeClr val="bg1"/>
              </a:solidFill>
            </a:endParaRPr>
          </a:p>
          <a:p>
            <a:pPr indent="457200"/>
            <a:r>
              <a:rPr lang="ru-RU" sz="2400" dirty="0">
                <a:solidFill>
                  <a:schemeClr val="bg1"/>
                </a:solidFill>
              </a:rPr>
              <a:t>Давайте не бояться нового, давайте изучать его и использовать во благо нашего общего дела – воспитания здорового, сильного и гармонично развитого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12482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7620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385" y="4849503"/>
            <a:ext cx="6543230" cy="18845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6799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2" y="394692"/>
            <a:ext cx="1091243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Искусственный интеллект (</a:t>
            </a:r>
            <a:r>
              <a:rPr lang="ru-RU" b="1" dirty="0" err="1">
                <a:solidFill>
                  <a:srgbClr val="C00000"/>
                </a:solidFill>
              </a:rPr>
              <a:t>Artificial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Intelligence</a:t>
            </a:r>
            <a:r>
              <a:rPr lang="ru-RU" b="1" dirty="0">
                <a:solidFill>
                  <a:srgbClr val="C00000"/>
                </a:solidFill>
              </a:rPr>
              <a:t>, AI)</a:t>
            </a:r>
            <a:r>
              <a:rPr lang="ru-RU" dirty="0">
                <a:solidFill>
                  <a:srgbClr val="C00000"/>
                </a:solidFill>
              </a:rPr>
              <a:t> — это область компьютерных наук, посвященная созданию систем и машин, способных выполнять задачи, требующие человеческого интеллекта. К таким задачам относятся обучение, рассуждение, восприятие, понимание естественного языка, распознавание образов и принятие решений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>
              <a:solidFill>
                <a:srgbClr val="404040"/>
              </a:solidFill>
            </a:endParaRPr>
          </a:p>
          <a:p>
            <a:endParaRPr lang="ru-RU" dirty="0" smtClean="0">
              <a:solidFill>
                <a:srgbClr val="40404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Нейронная сеть (</a:t>
            </a:r>
            <a:r>
              <a:rPr lang="ru-RU" b="1" dirty="0" err="1">
                <a:solidFill>
                  <a:srgbClr val="002060"/>
                </a:solidFill>
              </a:rPr>
              <a:t>Neural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Network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 — это вычислительная модель, архитектура которой вдохновлена биологическими нейронными сетями человеческого мозга. Она состоит из взаимосвязанных узлов (искусственных нейронов), организованных в слои. </a:t>
            </a:r>
            <a:r>
              <a:rPr lang="ru-RU" dirty="0" err="1">
                <a:solidFill>
                  <a:srgbClr val="002060"/>
                </a:solidFill>
              </a:rPr>
              <a:t>Нейросеть</a:t>
            </a:r>
            <a:r>
              <a:rPr lang="ru-RU" dirty="0">
                <a:solidFill>
                  <a:srgbClr val="002060"/>
                </a:solidFill>
              </a:rPr>
              <a:t> обрабатывает сложные данные, обнаруживая в них шаблоны и закономерности через процесс обучения на большом количестве примеров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40404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Примеры </a:t>
            </a:r>
            <a:r>
              <a:rPr lang="ru-RU" sz="1600" b="1" dirty="0" err="1">
                <a:solidFill>
                  <a:srgbClr val="002060"/>
                </a:solidFill>
              </a:rPr>
              <a:t>нейросетей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en-US" sz="1600" dirty="0" err="1">
                <a:solidFill>
                  <a:srgbClr val="002060"/>
                </a:solidFill>
              </a:rPr>
              <a:t>DeepSeek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ChatGPT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Midjourney</a:t>
            </a:r>
            <a:r>
              <a:rPr lang="en-US" sz="1600" dirty="0">
                <a:solidFill>
                  <a:srgbClr val="002060"/>
                </a:solidFill>
              </a:rPr>
              <a:t> 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404040"/>
              </a:solidFill>
            </a:endParaRPr>
          </a:p>
          <a:p>
            <a:endParaRPr lang="ru-RU" dirty="0" smtClean="0">
              <a:solidFill>
                <a:srgbClr val="40404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Промпт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Prompt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 — это входные данные (текст, изображение, аудио и т.д.), которые пользователь предоставляет искусственному интеллекту (чаще всего — языковой или </a:t>
            </a:r>
            <a:r>
              <a:rPr lang="ru-RU" dirty="0" err="1">
                <a:solidFill>
                  <a:srgbClr val="002060"/>
                </a:solidFill>
              </a:rPr>
              <a:t>мультимодальной</a:t>
            </a:r>
            <a:r>
              <a:rPr lang="ru-RU" dirty="0">
                <a:solidFill>
                  <a:srgbClr val="002060"/>
                </a:solidFill>
              </a:rPr>
              <a:t> модели) для получения желаемого ответа или результата. </a:t>
            </a:r>
            <a:r>
              <a:rPr lang="ru-RU" dirty="0" err="1">
                <a:solidFill>
                  <a:srgbClr val="002060"/>
                </a:solidFill>
              </a:rPr>
              <a:t>Промпт</a:t>
            </a:r>
            <a:r>
              <a:rPr lang="ru-RU" dirty="0">
                <a:solidFill>
                  <a:srgbClr val="002060"/>
                </a:solidFill>
              </a:rPr>
              <a:t> формулирует задачу, контекст и инструкции, определяющие содержание и формат вывода модели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Плохой </a:t>
            </a:r>
            <a:r>
              <a:rPr lang="ru-RU" sz="1600" b="1" dirty="0" err="1">
                <a:solidFill>
                  <a:srgbClr val="002060"/>
                </a:solidFill>
              </a:rPr>
              <a:t>промпт</a:t>
            </a:r>
            <a:r>
              <a:rPr lang="ru-RU" sz="1600" b="1" dirty="0">
                <a:solidFill>
                  <a:srgbClr val="002060"/>
                </a:solidFill>
              </a:rPr>
              <a:t> (слишком общий):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i="1" dirty="0">
                <a:solidFill>
                  <a:srgbClr val="002060"/>
                </a:solidFill>
              </a:rPr>
              <a:t>«Напиши про баскетбол»</a:t>
            </a:r>
            <a:endParaRPr lang="ru-RU" sz="1600" dirty="0">
              <a:solidFill>
                <a:srgbClr val="002060"/>
              </a:solidFill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Хороший </a:t>
            </a:r>
            <a:r>
              <a:rPr lang="ru-RU" sz="1600" b="1" dirty="0" err="1">
                <a:solidFill>
                  <a:srgbClr val="002060"/>
                </a:solidFill>
              </a:rPr>
              <a:t>промпт</a:t>
            </a:r>
            <a:r>
              <a:rPr lang="ru-RU" sz="1600" b="1" dirty="0">
                <a:solidFill>
                  <a:srgbClr val="002060"/>
                </a:solidFill>
              </a:rPr>
              <a:t> (конкретный и четкий):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Напиши конспект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для </a:t>
            </a:r>
            <a:r>
              <a:rPr lang="ru-RU" sz="1600" dirty="0">
                <a:solidFill>
                  <a:srgbClr val="002060"/>
                </a:solidFill>
              </a:rPr>
              <a:t>10-минутной разминки </a:t>
            </a:r>
            <a:r>
              <a:rPr lang="ru-RU" sz="1600" dirty="0" smtClean="0">
                <a:solidFill>
                  <a:srgbClr val="002060"/>
                </a:solidFill>
              </a:rPr>
              <a:t>с </a:t>
            </a:r>
            <a:r>
              <a:rPr lang="ru-RU" sz="1600" dirty="0">
                <a:solidFill>
                  <a:srgbClr val="002060"/>
                </a:solidFill>
              </a:rPr>
              <a:t>баскетбольным мячом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для </a:t>
            </a:r>
            <a:r>
              <a:rPr lang="ru-RU" sz="1600" dirty="0">
                <a:solidFill>
                  <a:srgbClr val="002060"/>
                </a:solidFill>
              </a:rPr>
              <a:t>группы из 20 учеников 6 класса. </a:t>
            </a:r>
            <a:r>
              <a:rPr lang="ru-RU" sz="1600" dirty="0" smtClean="0">
                <a:solidFill>
                  <a:srgbClr val="002060"/>
                </a:solidFill>
              </a:rPr>
              <a:t>Опиши </a:t>
            </a:r>
            <a:r>
              <a:rPr lang="ru-RU" sz="1600" dirty="0">
                <a:solidFill>
                  <a:srgbClr val="002060"/>
                </a:solidFill>
              </a:rPr>
              <a:t>5 упражнений по порядку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7620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385" y="4849503"/>
            <a:ext cx="6543230" cy="18845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6799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2" y="394692"/>
            <a:ext cx="1091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quote-cjk-patch"/>
              </a:rPr>
              <a:t> </a:t>
            </a:r>
            <a:endParaRPr lang="ru-RU" sz="1600" dirty="0">
              <a:solidFill>
                <a:srgbClr val="002060"/>
              </a:solidFill>
              <a:latin typeface="quote-cjk-patch"/>
            </a:endParaRPr>
          </a:p>
          <a:p>
            <a:endParaRPr lang="ru-RU" dirty="0">
              <a:solidFill>
                <a:srgbClr val="404040"/>
              </a:solidFill>
              <a:latin typeface="quote-cjk-patch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486" y="392154"/>
            <a:ext cx="9796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Чем </a:t>
            </a:r>
            <a:r>
              <a:rPr lang="ru-RU" sz="2400" b="1" dirty="0" err="1">
                <a:solidFill>
                  <a:srgbClr val="C00000"/>
                </a:solidFill>
              </a:rPr>
              <a:t>нейросеть</a:t>
            </a:r>
            <a:r>
              <a:rPr lang="ru-RU" sz="2400" b="1" dirty="0">
                <a:solidFill>
                  <a:srgbClr val="C00000"/>
                </a:solidFill>
              </a:rPr>
              <a:t> отличается от поисковика (Яндекс, </a:t>
            </a:r>
            <a:r>
              <a:rPr lang="ru-RU" sz="2400" b="1" dirty="0" err="1">
                <a:solidFill>
                  <a:srgbClr val="C00000"/>
                </a:solidFill>
              </a:rPr>
              <a:t>Google</a:t>
            </a:r>
            <a:r>
              <a:rPr lang="ru-RU" sz="2400" b="1" dirty="0">
                <a:solidFill>
                  <a:srgbClr val="C00000"/>
                </a:solidFill>
              </a:rPr>
              <a:t>)?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Это ключевой вопрос! Они делают совершенно разное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199" y="1582987"/>
            <a:ext cx="482782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Поисковик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(Яндекс,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щет готовую </a:t>
            </a:r>
            <a:r>
              <a:rPr lang="ru-RU" dirty="0">
                <a:solidFill>
                  <a:srgbClr val="002060"/>
                </a:solidFill>
              </a:rPr>
              <a:t>информацию в интернете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Отвечает ссылками на сайты.	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Не понимает смысл, ищет по словам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«Найди упражнения для разминки» →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даст </a:t>
            </a:r>
            <a:r>
              <a:rPr lang="ru-RU" dirty="0">
                <a:solidFill>
                  <a:srgbClr val="002060"/>
                </a:solidFill>
              </a:rPr>
              <a:t>10 сайтов, где они есть.</a:t>
            </a: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8789" y="1551342"/>
            <a:ext cx="53326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Нейросеть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DeepSeek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ChatGPT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Эксперт-советчик</a:t>
            </a:r>
            <a:r>
              <a:rPr lang="ru-RU" dirty="0">
                <a:solidFill>
                  <a:srgbClr val="C00000"/>
                </a:solidFill>
              </a:rPr>
              <a:t>. Анализирует информацию и генерирует новый текст, идею, план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Отвечает </a:t>
            </a:r>
            <a:r>
              <a:rPr lang="ru-RU" dirty="0">
                <a:solidFill>
                  <a:srgbClr val="C00000"/>
                </a:solidFill>
              </a:rPr>
              <a:t>готовым развернутым текстом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Понимает </a:t>
            </a:r>
            <a:r>
              <a:rPr lang="ru-RU" dirty="0">
                <a:solidFill>
                  <a:srgbClr val="C00000"/>
                </a:solidFill>
              </a:rPr>
              <a:t>контекст и смысл вашего вопроса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>
                <a:solidFill>
                  <a:srgbClr val="C00000"/>
                </a:solidFill>
              </a:rPr>
              <a:t>Придумай </a:t>
            </a:r>
            <a:r>
              <a:rPr lang="ru-RU" dirty="0" smtClean="0">
                <a:solidFill>
                  <a:srgbClr val="C00000"/>
                </a:solidFill>
              </a:rPr>
              <a:t>комплекс упражнений для  разминки на  урок </a:t>
            </a:r>
            <a:r>
              <a:rPr lang="ru-RU" dirty="0" smtClean="0">
                <a:solidFill>
                  <a:srgbClr val="C00000"/>
                </a:solidFill>
              </a:rPr>
              <a:t>физической культуры </a:t>
            </a:r>
            <a:r>
              <a:rPr lang="ru-RU" dirty="0">
                <a:solidFill>
                  <a:srgbClr val="C00000"/>
                </a:solidFill>
              </a:rPr>
              <a:t>в 5 классе» → напишет этот комплекс сам.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7681" y="5849851"/>
            <a:ext cx="8852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Поисковик </a:t>
            </a:r>
            <a:r>
              <a:rPr lang="ru-RU" dirty="0">
                <a:solidFill>
                  <a:schemeClr val="bg1"/>
                </a:solidFill>
              </a:rPr>
              <a:t>ищет чужие работы. </a:t>
            </a:r>
            <a:r>
              <a:rPr lang="ru-RU" dirty="0" err="1">
                <a:solidFill>
                  <a:schemeClr val="bg1"/>
                </a:solidFill>
              </a:rPr>
              <a:t>Нейросеть</a:t>
            </a:r>
            <a:r>
              <a:rPr lang="ru-RU" dirty="0">
                <a:solidFill>
                  <a:schemeClr val="bg1"/>
                </a:solidFill>
              </a:rPr>
              <a:t> создает новую работу для вас.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4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7620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690240" cy="27496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385" y="4849503"/>
            <a:ext cx="6543230" cy="18845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853" t="32206" r="29820" b="32903"/>
          <a:stretch/>
        </p:blipFill>
        <p:spPr>
          <a:xfrm>
            <a:off x="905854" y="384807"/>
            <a:ext cx="1726251" cy="707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01517" y="445956"/>
            <a:ext cx="4097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giga.chat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935" y="1332131"/>
            <a:ext cx="108867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</a:rPr>
              <a:t>GigaChat</a:t>
            </a:r>
            <a:r>
              <a:rPr lang="ru-RU" b="1" dirty="0">
                <a:solidFill>
                  <a:srgbClr val="333333"/>
                </a:solidFill>
              </a:rPr>
              <a:t> </a:t>
            </a:r>
            <a:r>
              <a:rPr lang="ru-RU" dirty="0">
                <a:solidFill>
                  <a:srgbClr val="333333"/>
                </a:solidFill>
              </a:rPr>
              <a:t> — </a:t>
            </a:r>
            <a:r>
              <a:rPr lang="ru-RU" b="1" dirty="0">
                <a:solidFill>
                  <a:srgbClr val="333333"/>
                </a:solidFill>
              </a:rPr>
              <a:t>сервис на основе искусственного интеллекта</a:t>
            </a:r>
            <a:r>
              <a:rPr lang="ru-RU" dirty="0">
                <a:solidFill>
                  <a:srgbClr val="333333"/>
                </a:solidFill>
              </a:rPr>
              <a:t>, разработанный компанией «</a:t>
            </a:r>
            <a:r>
              <a:rPr lang="ru-RU" dirty="0" err="1">
                <a:solidFill>
                  <a:srgbClr val="333333"/>
                </a:solidFill>
              </a:rPr>
              <a:t>Сбер</a:t>
            </a:r>
            <a:r>
              <a:rPr lang="ru-RU" dirty="0">
                <a:solidFill>
                  <a:srgbClr val="333333"/>
                </a:solidFill>
              </a:rPr>
              <a:t>». Впервые появился в общем доступе в 2023 </a:t>
            </a:r>
            <a:endParaRPr lang="ru-RU" dirty="0" smtClean="0">
              <a:solidFill>
                <a:srgbClr val="333333"/>
              </a:solidFill>
            </a:endParaRP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rgbClr val="333333"/>
                </a:solidFill>
              </a:rPr>
              <a:t>Некоторые возможности </a:t>
            </a:r>
            <a:r>
              <a:rPr lang="ru-RU" b="1" dirty="0" err="1">
                <a:solidFill>
                  <a:srgbClr val="333333"/>
                </a:solidFill>
              </a:rPr>
              <a:t>GigaChat</a:t>
            </a:r>
            <a:r>
              <a:rPr lang="ru-RU" b="1" dirty="0">
                <a:solidFill>
                  <a:srgbClr val="333333"/>
                </a:solidFill>
              </a:rPr>
              <a:t>:</a:t>
            </a:r>
            <a:endParaRPr lang="ru-RU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общение с пользователями в режиме диалога;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генерация по запросу текстов и изображений;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написание программного кода;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создание музыки;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анализ загруженных файлов: чтение документов, расшифровка аудио и объяснение их содержания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rgbClr val="333333"/>
                </a:solidFill>
              </a:rPr>
              <a:t>Особенности</a:t>
            </a:r>
            <a:r>
              <a:rPr lang="ru-RU" dirty="0">
                <a:solidFill>
                  <a:srgbClr val="333333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Ориентирован на русскоязычную аудиторию, но поддерживает английский, немецкий, китайский и другие языки.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Интегрирован с экосистемой «</a:t>
            </a:r>
            <a:r>
              <a:rPr lang="ru-RU" dirty="0" err="1">
                <a:solidFill>
                  <a:srgbClr val="333333"/>
                </a:solidFill>
              </a:rPr>
              <a:t>Сбера</a:t>
            </a:r>
            <a:r>
              <a:rPr lang="ru-RU" dirty="0">
                <a:solidFill>
                  <a:srgbClr val="333333"/>
                </a:solidFill>
              </a:rPr>
              <a:t>», позволяет взаимодействовать с банковскими продуктами прямо в чате.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В марте 2025 года вышла версия </a:t>
            </a:r>
            <a:r>
              <a:rPr lang="ru-RU" b="1" dirty="0" err="1">
                <a:solidFill>
                  <a:srgbClr val="333333"/>
                </a:solidFill>
              </a:rPr>
              <a:t>GigaChat</a:t>
            </a:r>
            <a:r>
              <a:rPr lang="ru-RU" b="1" dirty="0">
                <a:solidFill>
                  <a:srgbClr val="333333"/>
                </a:solidFill>
              </a:rPr>
              <a:t> 2.0</a:t>
            </a:r>
            <a:r>
              <a:rPr lang="ru-RU" dirty="0">
                <a:solidFill>
                  <a:srgbClr val="333333"/>
                </a:solidFill>
              </a:rPr>
              <a:t> с расширенным функционалом работы с документами, возможностью выхода в интернет и другими нововведениями. </a:t>
            </a:r>
          </a:p>
        </p:txBody>
      </p:sp>
    </p:spTree>
    <p:extLst>
      <p:ext uri="{BB962C8B-B14F-4D97-AF65-F5344CB8AC3E}">
        <p14:creationId xmlns:p14="http://schemas.microsoft.com/office/powerpoint/2010/main" val="1310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7620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8743" y="778127"/>
            <a:ext cx="5357665" cy="62563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://deepseek.com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385" y="4849503"/>
            <a:ext cx="6543230" cy="18845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603" y="1725403"/>
            <a:ext cx="110240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Дипсик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 (</a:t>
            </a:r>
            <a:r>
              <a:rPr lang="ru-RU" dirty="0" err="1">
                <a:solidFill>
                  <a:srgbClr val="002060"/>
                </a:solidFill>
              </a:rPr>
              <a:t>DeepSeek</a:t>
            </a:r>
            <a:r>
              <a:rPr lang="ru-RU" dirty="0">
                <a:solidFill>
                  <a:srgbClr val="002060"/>
                </a:solidFill>
              </a:rPr>
              <a:t>) — </a:t>
            </a:r>
            <a:r>
              <a:rPr lang="ru-RU" b="1" dirty="0">
                <a:solidFill>
                  <a:srgbClr val="002060"/>
                </a:solidFill>
              </a:rPr>
              <a:t>мультифункциональный искусственный интеллект (ИИ), разработанный китайской AI-компанией </a:t>
            </a:r>
            <a:r>
              <a:rPr lang="ru-RU" b="1" dirty="0" err="1">
                <a:solidFill>
                  <a:srgbClr val="002060"/>
                </a:solidFill>
              </a:rPr>
              <a:t>DeepSeek</a:t>
            </a:r>
            <a:r>
              <a:rPr lang="ru-RU" b="1" dirty="0">
                <a:solidFill>
                  <a:srgbClr val="002060"/>
                </a:solidFill>
              </a:rPr>
              <a:t>-VL</a:t>
            </a:r>
            <a:r>
              <a:rPr lang="ru-RU" dirty="0">
                <a:solidFill>
                  <a:srgbClr val="002060"/>
                </a:solidFill>
              </a:rPr>
              <a:t>. В основе — языковая модель с открытым исходным кодом. 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Некоторые возможности </a:t>
            </a:r>
            <a:r>
              <a:rPr lang="ru-RU" b="1" dirty="0" err="1">
                <a:solidFill>
                  <a:srgbClr val="002060"/>
                </a:solidFill>
              </a:rPr>
              <a:t>DeepSeek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Генерация текста</a:t>
            </a:r>
            <a:r>
              <a:rPr lang="ru-RU" dirty="0">
                <a:solidFill>
                  <a:srgbClr val="002060"/>
                </a:solidFill>
              </a:rPr>
              <a:t>. Написание статей, постов, описаний товаров, сценариев для видео и презентаций, слоганов и названий брендов, диалогов и креативных рассказов.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Работа с изображениями</a:t>
            </a:r>
            <a:r>
              <a:rPr lang="ru-RU" dirty="0">
                <a:solidFill>
                  <a:srgbClr val="002060"/>
                </a:solidFill>
              </a:rPr>
              <a:t>. Анализ загруженных картинок, распознавание объектов, деталей и текста, генерация описаний по изображениям, подсказки по редактированию и дизайну.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Программирование</a:t>
            </a:r>
            <a:r>
              <a:rPr lang="ru-RU" dirty="0">
                <a:solidFill>
                  <a:srgbClr val="002060"/>
                </a:solidFill>
              </a:rPr>
              <a:t>. Пояснение и исправление кода, генерация программных решений, разработка простых ботов и функций, пошаговое объяснение алгоритмов.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Образование</a:t>
            </a:r>
            <a:r>
              <a:rPr lang="ru-RU" dirty="0">
                <a:solidFill>
                  <a:srgbClr val="002060"/>
                </a:solidFill>
              </a:rPr>
              <a:t>. Составление конспектов и шпаргалок, подготовка к экзаменам, упрощение сложных тем, объяснение на примерах и картинках.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Обработка документов</a:t>
            </a:r>
            <a:r>
              <a:rPr lang="ru-RU" dirty="0">
                <a:solidFill>
                  <a:srgbClr val="002060"/>
                </a:solidFill>
              </a:rPr>
              <a:t>. Перевод текста, </a:t>
            </a:r>
            <a:r>
              <a:rPr lang="ru-RU" dirty="0" err="1">
                <a:solidFill>
                  <a:srgbClr val="002060"/>
                </a:solidFill>
              </a:rPr>
              <a:t>рерайт</a:t>
            </a:r>
            <a:r>
              <a:rPr lang="ru-RU" dirty="0">
                <a:solidFill>
                  <a:srgbClr val="002060"/>
                </a:solidFill>
              </a:rPr>
              <a:t> с сохранением смысла, адаптация под нужную аудиторию, выявление ключевых идей и </a:t>
            </a:r>
            <a:r>
              <a:rPr lang="ru-RU" dirty="0" err="1">
                <a:solidFill>
                  <a:srgbClr val="002060"/>
                </a:solidFill>
              </a:rPr>
              <a:t>резюмирование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 2025 года </a:t>
            </a:r>
            <a:r>
              <a:rPr lang="ru-RU" dirty="0" err="1">
                <a:solidFill>
                  <a:srgbClr val="002060"/>
                </a:solidFill>
              </a:rPr>
              <a:t>DeepSeek</a:t>
            </a:r>
            <a:r>
              <a:rPr lang="ru-RU" dirty="0">
                <a:solidFill>
                  <a:srgbClr val="002060"/>
                </a:solidFill>
              </a:rPr>
              <a:t> доступен в России на платформе </a:t>
            </a:r>
            <a:r>
              <a:rPr lang="ru-RU" dirty="0" err="1">
                <a:solidFill>
                  <a:srgbClr val="002060"/>
                </a:solidFill>
              </a:rPr>
              <a:t>TurboText</a:t>
            </a:r>
            <a:r>
              <a:rPr lang="ru-RU" dirty="0">
                <a:solidFill>
                  <a:srgbClr val="002060"/>
                </a:solidFill>
              </a:rPr>
              <a:t>, где можно пользоваться им онлайн и на русском языке. </a:t>
            </a:r>
            <a:r>
              <a:rPr lang="ru-RU" dirty="0">
                <a:latin typeface="YS Text"/>
                <a:hlinkClick r:id="rId4"/>
              </a:rPr>
              <a:t/>
            </a:r>
            <a:br>
              <a:rPr lang="ru-RU" dirty="0">
                <a:latin typeface="YS Text"/>
                <a:hlinkClick r:id="rId4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728" t="29215" r="467" b="27720"/>
          <a:stretch/>
        </p:blipFill>
        <p:spPr>
          <a:xfrm>
            <a:off x="1331720" y="741025"/>
            <a:ext cx="2555741" cy="6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036" y="258905"/>
            <a:ext cx="3964700" cy="853789"/>
          </a:xfrm>
        </p:spPr>
        <p:txBody>
          <a:bodyPr/>
          <a:lstStyle/>
          <a:p>
            <a:r>
              <a:rPr lang="ru-RU" dirty="0" smtClean="0"/>
              <a:t>Что может ИИ?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0584" y="1429284"/>
            <a:ext cx="10109127" cy="4270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Условно </a:t>
            </a:r>
            <a:r>
              <a:rPr lang="ru-RU" dirty="0">
                <a:solidFill>
                  <a:schemeClr val="tx1"/>
                </a:solidFill>
              </a:rPr>
              <a:t>возможности ИИ для нас можно разделить на три больших блока: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Административная </a:t>
            </a:r>
            <a:r>
              <a:rPr lang="ru-RU" dirty="0">
                <a:solidFill>
                  <a:schemeClr val="bg1"/>
                </a:solidFill>
              </a:rPr>
              <a:t>и методическая </a:t>
            </a:r>
            <a:r>
              <a:rPr lang="ru-RU" dirty="0" smtClean="0">
                <a:solidFill>
                  <a:schemeClr val="bg1"/>
                </a:solidFill>
              </a:rPr>
              <a:t>работа </a:t>
            </a:r>
            <a:r>
              <a:rPr lang="ru-RU" dirty="0">
                <a:solidFill>
                  <a:schemeClr val="bg1"/>
                </a:solidFill>
              </a:rPr>
              <a:t>(составление документов, планов, программ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ru-RU" dirty="0" smtClean="0">
                <a:solidFill>
                  <a:schemeClr val="bg1"/>
                </a:solidFill>
              </a:rPr>
              <a:t>Образовательный процесс </a:t>
            </a:r>
            <a:r>
              <a:rPr lang="ru-RU" dirty="0">
                <a:solidFill>
                  <a:schemeClr val="bg1"/>
                </a:solidFill>
              </a:rPr>
              <a:t>(создание материалов, теория, дифференциация нагрузки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ru-RU" dirty="0" smtClean="0">
                <a:solidFill>
                  <a:schemeClr val="bg1"/>
                </a:solidFill>
              </a:rPr>
              <a:t>Анализ </a:t>
            </a:r>
            <a:r>
              <a:rPr lang="ru-RU" dirty="0">
                <a:solidFill>
                  <a:schemeClr val="bg1"/>
                </a:solidFill>
              </a:rPr>
              <a:t>и обратная </a:t>
            </a:r>
            <a:r>
              <a:rPr lang="ru-RU" dirty="0" smtClean="0">
                <a:solidFill>
                  <a:schemeClr val="bg1"/>
                </a:solidFill>
              </a:rPr>
              <a:t>связь </a:t>
            </a:r>
            <a:r>
              <a:rPr lang="ru-RU" dirty="0">
                <a:solidFill>
                  <a:schemeClr val="bg1"/>
                </a:solidFill>
              </a:rPr>
              <a:t>(оценка техники, мониторинг прогресса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Давайте разберем каждый блок на </a:t>
            </a:r>
            <a:r>
              <a:rPr lang="ru-RU" dirty="0" smtClean="0">
                <a:solidFill>
                  <a:schemeClr val="tx1"/>
                </a:solidFill>
              </a:rPr>
              <a:t>конкретных примерах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13877" y="5503491"/>
            <a:ext cx="1042587" cy="700755"/>
          </a:xfrm>
        </p:spPr>
        <p:txBody>
          <a:bodyPr/>
          <a:lstStyle/>
          <a:p>
            <a:r>
              <a:rPr lang="ru-RU" dirty="0" smtClean="0"/>
              <a:t>КТП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453475" y="420167"/>
            <a:ext cx="8169232" cy="579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и методическая работа.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152" t="14916" r="20488" b="15980"/>
          <a:stretch/>
        </p:blipFill>
        <p:spPr>
          <a:xfrm>
            <a:off x="844411" y="1148223"/>
            <a:ext cx="5855492" cy="51309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058826" y="1577616"/>
            <a:ext cx="45976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Через 30 секунд мы получаем готовый каркас плана. Наша задача – не просто скопировать его, а  </a:t>
            </a:r>
            <a:r>
              <a:rPr lang="ru-RU" sz="2000" dirty="0" smtClean="0">
                <a:solidFill>
                  <a:schemeClr val="bg1"/>
                </a:solidFill>
              </a:rPr>
              <a:t>адаптировать</a:t>
            </a:r>
            <a:r>
              <a:rPr lang="ru-RU" sz="2000" dirty="0">
                <a:solidFill>
                  <a:schemeClr val="bg1"/>
                </a:solidFill>
              </a:rPr>
              <a:t>, проверить и </a:t>
            </a:r>
            <a:r>
              <a:rPr lang="ru-RU" sz="2000" dirty="0" smtClean="0">
                <a:solidFill>
                  <a:schemeClr val="bg1"/>
                </a:solidFill>
              </a:rPr>
              <a:t>доработать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под конкретные условия: наличие инвентаря, уровень подготовленности класса, погодные условия. ИИ экономит нам 80% времени на черновой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0944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13877" y="5503491"/>
            <a:ext cx="1042587" cy="700755"/>
          </a:xfrm>
        </p:spPr>
        <p:txBody>
          <a:bodyPr/>
          <a:lstStyle/>
          <a:p>
            <a:r>
              <a:rPr lang="ru-RU" dirty="0" smtClean="0"/>
              <a:t>КТП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>
          <a:xfrm>
            <a:off x="470567" y="556900"/>
            <a:ext cx="8169232" cy="579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и методическая работа.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9" y="1223728"/>
            <a:ext cx="5017443" cy="42797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80" y="1516361"/>
            <a:ext cx="4141458" cy="31752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37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1066</Words>
  <Application>Microsoft Office PowerPoint</Application>
  <PresentationFormat>Широкоэкранный</PresentationFormat>
  <Paragraphs>192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quote-cjk-patch</vt:lpstr>
      <vt:lpstr>Wingdings</vt:lpstr>
      <vt:lpstr>Wingdings 3</vt:lpstr>
      <vt:lpstr>YS Text</vt:lpstr>
      <vt:lpstr>Сектор</vt:lpstr>
      <vt:lpstr>Искусственный интеллект  в помощь учителю физической культуры:  от автоматизации отчётности  до персонализации тренировок</vt:lpstr>
      <vt:lpstr>Презентация PowerPoint</vt:lpstr>
      <vt:lpstr>Презентация PowerPoint</vt:lpstr>
      <vt:lpstr>Презентация PowerPoint</vt:lpstr>
      <vt:lpstr> </vt:lpstr>
      <vt:lpstr>https://deepseek.com   </vt:lpstr>
      <vt:lpstr>Что может ИИ?</vt:lpstr>
      <vt:lpstr>КТП</vt:lpstr>
      <vt:lpstr>КТП</vt:lpstr>
      <vt:lpstr>Презентация PowerPoint</vt:lpstr>
      <vt:lpstr>Разработка  комплексов  упражнений</vt:lpstr>
      <vt:lpstr> Создание теоретических материалов и викторин</vt:lpstr>
      <vt:lpstr>Персонализация нагрузки</vt:lpstr>
      <vt:lpstr>               Это самое технологически сложное, но уже доступное направление. Речь идет о компьютерном зрении.  Анализ техники движений. Уже существуют приложения и сервисы (например, coach’s eye, homecourt для баскетбола), которые с помощью камеры смартфона могут отслеживать траекторию броска мяча, анализировать бег, положение тела при выполнении упражнения. Они показывают углы в суставах, скорость, траекторию, сравнивая технику ученика с эталонной.  Мониторинг прогресса.  Системы на основе ИИ могут автоматически фиксировать результаты в беге, прыжках, подсчитывать количество повторений, освобождая нас от постоянного хронометража и ведения записей вручную. Мы можем наблюдать за процессом и сразу работать над ошибками.  Важный момент: такой анализ не заменяет наш взгляд, но дает нам объективные цифровые данные для более точной коррекции техники. </vt:lpstr>
      <vt:lpstr>                          Анализ техники упражнений  Проблема: трудно отследить ошибки у всех учеников. Решение: приложения с ИИ разбирают движения по видео.  Примеры сервисов: • kinovea (бесплатный анализ движений). • Dartfish (для профессионального разбора). • AI coach (мобильное приложение, оценивает технику). Как применять: 1. Снимаете на телефон выполнение упражнения (например, прыжок в длину). 2. Загружаете в приложение. 3. Получаете разбор ошибок: «слишком ранний вынос рук, снижается дальность прыжка». Плюсы: • объективная оценка. • Наглядность для учеников.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29</cp:revision>
  <dcterms:created xsi:type="dcterms:W3CDTF">2025-08-20T17:34:36Z</dcterms:created>
  <dcterms:modified xsi:type="dcterms:W3CDTF">2025-08-25T19:25:12Z</dcterms:modified>
</cp:coreProperties>
</file>