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72" r:id="rId2"/>
    <p:sldId id="373" r:id="rId3"/>
    <p:sldId id="395" r:id="rId4"/>
    <p:sldId id="375" r:id="rId5"/>
    <p:sldId id="377" r:id="rId6"/>
    <p:sldId id="378" r:id="rId7"/>
    <p:sldId id="397" r:id="rId8"/>
    <p:sldId id="374" r:id="rId9"/>
    <p:sldId id="390" r:id="rId10"/>
    <p:sldId id="380" r:id="rId11"/>
    <p:sldId id="388" r:id="rId12"/>
    <p:sldId id="398" r:id="rId13"/>
    <p:sldId id="379" r:id="rId14"/>
    <p:sldId id="389" r:id="rId15"/>
    <p:sldId id="393" r:id="rId16"/>
    <p:sldId id="382" r:id="rId17"/>
    <p:sldId id="394" r:id="rId18"/>
    <p:sldId id="396" r:id="rId19"/>
    <p:sldId id="383" r:id="rId2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00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728" autoAdjust="0"/>
  </p:normalViewPr>
  <p:slideViewPr>
    <p:cSldViewPr>
      <p:cViewPr>
        <p:scale>
          <a:sx n="64" d="100"/>
          <a:sy n="64" d="100"/>
        </p:scale>
        <p:origin x="-1218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ECD2AD-E0A8-43DA-944C-B351BC480775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6FDBBC-30BE-471F-B0D8-B8E7C18E9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38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6A6B65-73E6-4419-8385-2ABB15A41B46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8E0833-4B3A-46EA-B953-A002B7B76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5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50C72-4B81-4E01-A78F-714D540A6533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AE2DF-D7ED-493A-A03F-82C2D58F4D1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A6063-A8D0-4C95-BC9D-35E086EA636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691BF-D5B7-4342-AE7C-DFFD2457EBDB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FF7F5-D0FF-40C2-B465-0A4C6223A6C9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64EC6-E718-447C-A97B-830A113BE6C7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41DA1-5AEC-47E9-A0A2-5B6E14ECEBD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AD298-B7DA-44C8-AEE3-655592A7D04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97D77-FDC3-4042-B6D9-41B55C819645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1B109B-1972-4567-ABAE-A8906E9828C5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5201-A6D6-4872-A03C-848E23BEF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6766-4270-4058-83D5-EA44C6E8E777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448B-E530-4F35-9B17-E1015847F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05CE-9194-404D-9E70-AE3D3B648BE8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4364-ADA0-4429-B18C-C8863B349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721D-BB0A-4BC1-9F6E-F22252395E54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44D9-F5D6-4907-B487-BBF6D65AB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C51CB-1B66-4170-A363-635B5586E3CA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78E5D-50E9-4EDC-900F-BB6FB4BF7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34B0-AF9E-4856-94FB-6EF024241F99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E16F-C964-4CEF-B1C2-18893FBE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8F84-16CE-4C19-81AF-C2DF837B37C2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2A2E-166B-4EC3-BA61-FA6364C3E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C06D-0B21-40E6-AFEA-6F4C2C9DC852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C715-EF95-40FF-98DC-B4F8104C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D18A-4E58-4800-B47A-82AA6549854F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FD74-52E6-4E75-A4DB-3B70DCC64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F975A0-1D18-4BDA-9837-80943934DCB9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E93A-0188-48D4-8C24-A33FBF4E8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362A3F-7D2A-46F0-BCDC-41D2057B3CFC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E012-364D-4E6A-A3B5-4DD24890C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2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487F1-70D5-40F3-B895-DCEB46AC619F}" type="datetime1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D2779D-40C9-4F21-9826-0C2A0FAC5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796" r:id="rId2"/>
    <p:sldLayoutId id="2147483804" r:id="rId3"/>
    <p:sldLayoutId id="2147483797" r:id="rId4"/>
    <p:sldLayoutId id="2147483798" r:id="rId5"/>
    <p:sldLayoutId id="2147483799" r:id="rId6"/>
    <p:sldLayoutId id="2147483800" r:id="rId7"/>
    <p:sldLayoutId id="2147483805" r:id="rId8"/>
    <p:sldLayoutId id="2147483806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9017"/>
            <a:ext cx="7773988" cy="210143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effectLst/>
              </a:rPr>
              <a:t>ИТОГИ трудоустройства </a:t>
            </a:r>
            <a:r>
              <a:rPr lang="ru-RU" sz="3600" dirty="0">
                <a:effectLst/>
              </a:rPr>
              <a:t>выпускников учреждений начального и среднего профессионального образования и </a:t>
            </a:r>
            <a:r>
              <a:rPr lang="ru-RU" sz="3600" dirty="0" smtClean="0">
                <a:effectLst/>
              </a:rPr>
              <a:t>результаты </a:t>
            </a:r>
            <a:r>
              <a:rPr lang="ru-RU" sz="3600" dirty="0">
                <a:effectLst/>
              </a:rPr>
              <a:t>приёма на обучение по программам начального и среднего профессионального </a:t>
            </a:r>
            <a:r>
              <a:rPr lang="ru-RU" sz="3600" dirty="0" err="1" smtClean="0">
                <a:effectLst/>
              </a:rPr>
              <a:t>образованиЯ</a:t>
            </a:r>
            <a:endParaRPr lang="ru-RU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941168"/>
            <a:ext cx="7887220" cy="1655762"/>
          </a:xfrm>
        </p:spPr>
        <p:txBody>
          <a:bodyPr/>
          <a:lstStyle/>
          <a:p>
            <a:pPr algn="ctr"/>
            <a:r>
              <a:rPr lang="ru-RU" sz="2000" dirty="0" smtClean="0"/>
              <a:t>Общественный совет Юго-Восточного образовательного округа</a:t>
            </a:r>
          </a:p>
          <a:p>
            <a:pPr algn="ctr"/>
            <a:r>
              <a:rPr lang="ru-RU" sz="2000" dirty="0" smtClean="0"/>
              <a:t>14 октября 2013 года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2CA8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Юго-Восточное управление министерства </a:t>
            </a:r>
          </a:p>
          <a:p>
            <a:pPr algn="ctr"/>
            <a:r>
              <a:rPr lang="ru-RU" sz="2000"/>
              <a:t>образования и науки Самарской области</a:t>
            </a:r>
          </a:p>
        </p:txBody>
      </p:sp>
      <p:pic>
        <p:nvPicPr>
          <p:cNvPr id="14341" name="Picture 3" descr="C:\Users\Чеченева ЛН\Desktop\презентация\Герб Самарской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2"/>
            <a:ext cx="8784976" cy="11521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>Динамика численности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>принятых на обучение по программам НПО и СПО</a:t>
            </a:r>
            <a:endParaRPr lang="ru-RU" sz="3200" dirty="0"/>
          </a:p>
        </p:txBody>
      </p:sp>
      <p:graphicFrame>
        <p:nvGraphicFramePr>
          <p:cNvPr id="4098" name="Диаграмма 1"/>
          <p:cNvGraphicFramePr>
            <a:graphicFrameLocks/>
          </p:cNvGraphicFramePr>
          <p:nvPr/>
        </p:nvGraphicFramePr>
        <p:xfrm>
          <a:off x="0" y="1214438"/>
          <a:ext cx="8882063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5" imgW="8086761" imgH="5619870" progId="Excel.Sheet.8">
                  <p:embed/>
                </p:oleObj>
              </mc:Choice>
              <mc:Fallback>
                <p:oleObj name="Worksheet" r:id="rId5" imgW="8086761" imgH="561987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8882063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CE757-AF3A-4CC6-987E-4675B7272FB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3"/>
          <p:cNvGraphicFramePr>
            <a:graphicFrameLocks/>
          </p:cNvGraphicFramePr>
          <p:nvPr/>
        </p:nvGraphicFramePr>
        <p:xfrm>
          <a:off x="0" y="1143000"/>
          <a:ext cx="885825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5" imgW="8858256" imgH="6005080" progId="Excel.Chart.8">
                  <p:embed/>
                </p:oleObj>
              </mc:Choice>
              <mc:Fallback>
                <p:oleObj r:id="rId5" imgW="8858256" imgH="600508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858250" cy="600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96944" cy="11429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Региональное задание 2013 на подготовку квалифицированных рабочих и специалистов в округе</a:t>
            </a:r>
            <a:endParaRPr lang="ru-RU" sz="28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A0584-86FC-4E8F-A115-438DDB4256E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0"/>
            <a:ext cx="4143404" cy="14287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000" dirty="0" smtClean="0"/>
              <a:t>Выполнение плана приема  по программам НПО                                                                                                                   </a:t>
            </a:r>
            <a:endParaRPr lang="ru-RU" sz="3000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6" name="Object 2"/>
          <p:cNvGraphicFramePr>
            <a:graphicFrameLocks noChangeAspect="1"/>
          </p:cNvGraphicFramePr>
          <p:nvPr/>
        </p:nvGraphicFramePr>
        <p:xfrm>
          <a:off x="214313" y="1143000"/>
          <a:ext cx="457200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4" imgW="4572396" imgH="4718713" progId="Excel.Chart.8">
                  <p:embed/>
                </p:oleObj>
              </mc:Choice>
              <mc:Fallback>
                <p:oleObj r:id="rId4" imgW="4572396" imgH="4718713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4572000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3042-57F7-4FBC-9E85-2C194B10E68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214313" y="5643563"/>
            <a:ext cx="4357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latin typeface="Arial" charset="0"/>
              </a:rPr>
              <a:t>2013 г – 110,6%  </a:t>
            </a:r>
            <a:r>
              <a:rPr lang="ru-RU" sz="2400" b="1">
                <a:solidFill>
                  <a:srgbClr val="FF00FF"/>
                </a:solidFill>
                <a:latin typeface="Arial" charset="0"/>
              </a:rPr>
              <a:t>(+6,3%)</a:t>
            </a:r>
          </a:p>
        </p:txBody>
      </p:sp>
      <p:graphicFrame>
        <p:nvGraphicFramePr>
          <p:cNvPr id="20489" name="Object 2"/>
          <p:cNvGraphicFramePr>
            <a:graphicFrameLocks noChangeAspect="1"/>
          </p:cNvGraphicFramePr>
          <p:nvPr/>
        </p:nvGraphicFramePr>
        <p:xfrm>
          <a:off x="4357688" y="928688"/>
          <a:ext cx="4786312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r:id="rId7" imgW="4785775" imgH="5218628" progId="Excel.Chart.8">
                  <p:embed/>
                </p:oleObj>
              </mc:Choice>
              <mc:Fallback>
                <p:oleObj r:id="rId7" imgW="4785775" imgH="5218628" progId="Excel.Char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928688"/>
                        <a:ext cx="4786312" cy="521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4143375" y="5643563"/>
            <a:ext cx="45005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400" b="1">
                <a:latin typeface="Arial" charset="0"/>
              </a:rPr>
              <a:t>2013 г – 92,6%  </a:t>
            </a:r>
            <a:r>
              <a:rPr lang="ru-RU" sz="2400" b="1">
                <a:solidFill>
                  <a:srgbClr val="FF00FF"/>
                </a:solidFill>
                <a:latin typeface="Arial" charset="0"/>
              </a:rPr>
              <a:t>(+6,3%)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0" y="0"/>
            <a:ext cx="4143404" cy="1428760"/>
          </a:xfrm>
          <a:prstGeom prst="rect">
            <a:avLst/>
          </a:prstGeom>
        </p:spPr>
        <p:txBody>
          <a:bodyPr lIns="0" tIns="9144" rIns="0" bIns="9144" anchor="b"/>
          <a:lstStyle/>
          <a:p>
            <a:pPr algn="ctr" eaLnBrk="0" hangingPunct="0">
              <a:defRPr/>
            </a:pPr>
            <a:r>
              <a:rPr lang="ru-RU" sz="3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Выполнение плана приема  по программам СПО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524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/>
              <a:t>Выполнение контрольных цифр приёма в учреждения НПО и СПО в 2012 году в разрезе территориальных округов</a:t>
            </a:r>
            <a:endParaRPr lang="ru-RU" sz="3200" dirty="0"/>
          </a:p>
        </p:txBody>
      </p:sp>
      <p:graphicFrame>
        <p:nvGraphicFramePr>
          <p:cNvPr id="6146" name="Объект 3"/>
          <p:cNvGraphicFramePr>
            <a:graphicFrameLocks noGrp="1"/>
          </p:cNvGraphicFramePr>
          <p:nvPr>
            <p:ph idx="1"/>
          </p:nvPr>
        </p:nvGraphicFramePr>
        <p:xfrm>
          <a:off x="593725" y="1600200"/>
          <a:ext cx="79565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5" imgW="7962066" imgH="4523624" progId="Excel.Chart.8">
                  <p:embed/>
                </p:oleObj>
              </mc:Choice>
              <mc:Fallback>
                <p:oleObj r:id="rId5" imgW="7962066" imgH="452362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600200"/>
                        <a:ext cx="795655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428750" y="6211888"/>
            <a:ext cx="6643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" charset="0"/>
              </a:rPr>
              <a:t>2013 г: Юго-Восточное- </a:t>
            </a:r>
            <a:r>
              <a:rPr lang="ru-RU" sz="2800">
                <a:solidFill>
                  <a:srgbClr val="FF0000"/>
                </a:solidFill>
                <a:latin typeface="Arial" charset="0"/>
              </a:rPr>
              <a:t>103,8%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83E43-B67B-4167-AF29-0CC9E3429D4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/>
              <a:t>Показатель выполнения контрольных цифр приема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1 </a:t>
            </a:r>
            <a:r>
              <a:rPr lang="ru-RU" sz="2800" dirty="0" smtClean="0"/>
              <a:t>сентября 2013 </a:t>
            </a:r>
            <a:r>
              <a:rPr lang="ru-RU" sz="2800" dirty="0"/>
              <a:t>года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1000125" y="928688"/>
          <a:ext cx="106045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4" imgW="10601863" imgH="5145470" progId="Excel.Chart.8">
                  <p:embed/>
                </p:oleObj>
              </mc:Choice>
              <mc:Fallback>
                <p:oleObj r:id="rId4" imgW="10601863" imgH="5145470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0125" y="928688"/>
                        <a:ext cx="106045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" y="5715000"/>
          <a:ext cx="7715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7" imgW="7712108" imgH="566977" progId="Excel.Chart.8">
                  <p:embed/>
                </p:oleObj>
              </mc:Choice>
              <mc:Fallback>
                <p:oleObj r:id="rId7" imgW="7712108" imgH="566977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715000"/>
                        <a:ext cx="77152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113"/>
          <p:cNvSpPr>
            <a:spLocks noChangeArrowheads="1"/>
          </p:cNvSpPr>
          <p:nvPr/>
        </p:nvSpPr>
        <p:spPr bwMode="auto">
          <a:xfrm>
            <a:off x="428625" y="6281738"/>
            <a:ext cx="1728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БГТ</a:t>
            </a:r>
          </a:p>
        </p:txBody>
      </p:sp>
      <p:sp>
        <p:nvSpPr>
          <p:cNvPr id="7174" name="Rectangle 114"/>
          <p:cNvSpPr>
            <a:spLocks noChangeArrowheads="1"/>
          </p:cNvSpPr>
          <p:nvPr/>
        </p:nvSpPr>
        <p:spPr bwMode="auto">
          <a:xfrm>
            <a:off x="3143250" y="6281738"/>
            <a:ext cx="1728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НГТ</a:t>
            </a:r>
          </a:p>
        </p:txBody>
      </p:sp>
      <p:sp>
        <p:nvSpPr>
          <p:cNvPr id="7175" name="Rectangle 115"/>
          <p:cNvSpPr>
            <a:spLocks noChangeArrowheads="1"/>
          </p:cNvSpPr>
          <p:nvPr/>
        </p:nvSpPr>
        <p:spPr bwMode="auto">
          <a:xfrm>
            <a:off x="5715000" y="6281738"/>
            <a:ext cx="1728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ПУ №73</a:t>
            </a:r>
          </a:p>
        </p:txBody>
      </p:sp>
      <p:sp>
        <p:nvSpPr>
          <p:cNvPr id="7176" name="Rectangle 116"/>
          <p:cNvSpPr>
            <a:spLocks noChangeArrowheads="1"/>
          </p:cNvSpPr>
          <p:nvPr/>
        </p:nvSpPr>
        <p:spPr bwMode="auto">
          <a:xfrm>
            <a:off x="7358063" y="6281738"/>
            <a:ext cx="11874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БМУ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786688" y="6215063"/>
            <a:ext cx="1143000" cy="436562"/>
          </a:xfrm>
        </p:spPr>
        <p:txBody>
          <a:bodyPr/>
          <a:lstStyle/>
          <a:p>
            <a:pPr>
              <a:defRPr/>
            </a:pPr>
            <a:fld id="{F8E179F2-85FF-496D-957D-E0DA2E40246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9286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000" dirty="0" smtClean="0"/>
              <a:t>Динамика трудоустройства выпускников</a:t>
            </a:r>
            <a:endParaRPr lang="ru-RU" sz="30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10" name="Диаграмма 7"/>
          <p:cNvGraphicFramePr>
            <a:graphicFrameLocks/>
          </p:cNvGraphicFramePr>
          <p:nvPr/>
        </p:nvGraphicFramePr>
        <p:xfrm>
          <a:off x="357188" y="1071563"/>
          <a:ext cx="8286750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4" imgW="8285182" imgH="5212532" progId="Excel.Chart.8">
                  <p:embed/>
                </p:oleObj>
              </mc:Choice>
              <mc:Fallback>
                <p:oleObj r:id="rId4" imgW="8285182" imgH="5212532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071563"/>
                        <a:ext cx="8286750" cy="521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07399-6E29-4AF9-A998-85EB0C8164F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74340"/>
            <a:ext cx="8784976" cy="9783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>Занятость выпускников учреждений профессионального образования 2013 года</a:t>
            </a:r>
          </a:p>
        </p:txBody>
      </p:sp>
      <p:graphicFrame>
        <p:nvGraphicFramePr>
          <p:cNvPr id="8194" name="Диаграмма 6"/>
          <p:cNvGraphicFramePr>
            <a:graphicFrameLocks/>
          </p:cNvGraphicFramePr>
          <p:nvPr/>
        </p:nvGraphicFramePr>
        <p:xfrm>
          <a:off x="642938" y="1285875"/>
          <a:ext cx="785812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5" imgW="5848310" imgH="3305187" progId="Excel.Sheet.8">
                  <p:embed/>
                </p:oleObj>
              </mc:Choice>
              <mc:Fallback>
                <p:oleObj name="Worksheet" r:id="rId5" imgW="5848310" imgH="3305187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285875"/>
                        <a:ext cx="7858125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C565-F829-4FD4-A568-B46335662F3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74340"/>
            <a:ext cx="8784976" cy="9783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>Занятость выпускников учреждений профессионального образования 2013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85875"/>
          <a:ext cx="8913288" cy="495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240"/>
                <a:gridCol w="1096181"/>
                <a:gridCol w="2000264"/>
                <a:gridCol w="1500198"/>
                <a:gridCol w="1531405"/>
                <a:gridCol w="1524000"/>
              </a:tblGrid>
              <a:tr h="69037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Трудоустроены</a:t>
                      </a:r>
                      <a:endParaRPr lang="ru-RU" sz="2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169988" algn="l"/>
                        </a:tabLst>
                      </a:pPr>
                      <a:r>
                        <a:rPr lang="ru-RU" sz="2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Продолжи-ли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обучение</a:t>
                      </a:r>
                      <a:endParaRPr lang="ru-RU" sz="2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Призваны в ряды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ВС</a:t>
                      </a:r>
                      <a:endParaRPr lang="ru-RU" sz="2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Не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трудоуст-роены</a:t>
                      </a:r>
                      <a:endParaRPr lang="ru-RU" sz="2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9037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БГТ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124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51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28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39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6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9037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ПУ-73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94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75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2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14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3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9037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НГТ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97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73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0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24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0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9037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БМУ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62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39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9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1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13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91603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Юго-Восток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377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238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39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78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itchFamily="34" charset="0"/>
                        </a:rPr>
                        <a:t>22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5249-7925-4024-8261-36AFCC61436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14356"/>
            <a:ext cx="8713787" cy="9286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000" dirty="0" smtClean="0"/>
              <a:t>Динамика </a:t>
            </a:r>
            <a:r>
              <a:rPr lang="ru-RU" sz="3200" dirty="0" smtClean="0"/>
              <a:t>доли выпускников, прошедших сертификацию профессиональных квалификаций на повышающий разряд</a:t>
            </a:r>
            <a:endParaRPr lang="ru-RU" sz="3000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8" name="Диаграмма 7"/>
          <p:cNvGraphicFramePr>
            <a:graphicFrameLocks/>
          </p:cNvGraphicFramePr>
          <p:nvPr/>
        </p:nvGraphicFramePr>
        <p:xfrm>
          <a:off x="357188" y="1785938"/>
          <a:ext cx="8286750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4" imgW="8285182" imgH="4499238" progId="Excel.Chart.8">
                  <p:embed/>
                </p:oleObj>
              </mc:Choice>
              <mc:Fallback>
                <p:oleObj r:id="rId4" imgW="8285182" imgH="4499238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785938"/>
                        <a:ext cx="8286750" cy="450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84B79-A16B-43F5-A761-49158A1F073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57158" y="1714488"/>
            <a:ext cx="8424863" cy="165576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2000">
                <a:schemeClr val="accent1">
                  <a:shade val="93000"/>
                  <a:satMod val="130000"/>
                </a:schemeClr>
              </a:gs>
              <a:gs pos="100000">
                <a:schemeClr val="bg2">
                  <a:lumMod val="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58" y="4429132"/>
            <a:ext cx="8424863" cy="1492250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2000">
                <a:schemeClr val="accent1">
                  <a:shade val="93000"/>
                  <a:satMod val="130000"/>
                </a:schemeClr>
              </a:gs>
              <a:gs pos="100000">
                <a:schemeClr val="bg2">
                  <a:lumMod val="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588" y="6296025"/>
            <a:ext cx="9144001" cy="44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25" y="1428750"/>
            <a:ext cx="6145213" cy="4370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Обучены – 40 чел. из ГБОУ НПО ПУ №73, ГБОУ СПО «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Болшечерниговский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государственный техникум», ГБОУ НПО ПУ № 74  с.Богатое (+10 чел. в 2012 г.)</a:t>
            </a:r>
          </a:p>
          <a:p>
            <a:pPr algn="ctr">
              <a:defRPr/>
            </a:pPr>
            <a:endParaRPr lang="ru-RU" sz="2400" b="1" dirty="0">
              <a:cs typeface="Arial" pitchFamily="34" charset="0"/>
            </a:endParaRPr>
          </a:p>
          <a:p>
            <a:pPr algn="ctr">
              <a:defRPr/>
            </a:pPr>
            <a:endParaRPr lang="ru-RU" sz="2400" b="1" dirty="0"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cs typeface="Arial" pitchFamily="34" charset="0"/>
              </a:rPr>
              <a:t/>
            </a:r>
            <a:br>
              <a:rPr lang="ru-RU" sz="2400" b="1" dirty="0">
                <a:cs typeface="Arial" pitchFamily="34" charset="0"/>
              </a:rPr>
            </a:br>
            <a:endParaRPr lang="ru-RU" sz="2400" b="1" dirty="0"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Обучены:  </a:t>
            </a:r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ГБОУ СПО БГТ- 2 чел.</a:t>
            </a:r>
          </a:p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ГБОУ  СПО- 2 чел</a:t>
            </a:r>
          </a:p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ПУ№73 -1 чел.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1000108"/>
            <a:ext cx="5175258" cy="6969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РЦПО ГБОУ СПО БГТ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3857628"/>
            <a:ext cx="4929222" cy="554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Стажировки </a:t>
            </a:r>
            <a:r>
              <a:rPr lang="ru-RU" sz="2400" b="1" dirty="0" err="1">
                <a:solidFill>
                  <a:schemeClr val="bg1"/>
                </a:solidFill>
              </a:rPr>
              <a:t>педкадров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1" descr="D:\Проекты\Конкурс_ЭНЕРГЕТИКА 2011\4 этап\22-23 ноября КОНФ Москва\7b4fc4b_528446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28596" y="4572008"/>
            <a:ext cx="2160244" cy="1338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" name="Picture 5" descr="D:\Проекты\Конкурс_ЭНЕРГЕТИКА 2011\4 этап\22-23 ноября КОНФ Москва\s001067_55291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5720" y="1643050"/>
            <a:ext cx="2160241" cy="1453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50" y="1785938"/>
            <a:ext cx="8424863" cy="16557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7188" y="4500563"/>
            <a:ext cx="8424862" cy="14922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74340"/>
            <a:ext cx="8784976" cy="9783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Организация сетевого взаимодействия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1AEF4-2F4F-4945-96F3-5F27D1A7752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125538"/>
            <a:ext cx="7991475" cy="1152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/>
              <a:t>Учреждения профессионального образования, расположенные на территории Юго-Восточного образовательного округа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2CA8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Юго-Восточное управление министерства </a:t>
            </a:r>
          </a:p>
          <a:p>
            <a:pPr algn="ctr"/>
            <a:r>
              <a:rPr lang="ru-RU" sz="2000"/>
              <a:t>образования и науки Самарской области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95288" y="2852738"/>
            <a:ext cx="3887787" cy="1584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ГБОУ СПО </a:t>
            </a:r>
            <a:r>
              <a:rPr lang="ru-RU" sz="2200" b="1" dirty="0" err="1">
                <a:solidFill>
                  <a:schemeClr val="bg2">
                    <a:lumMod val="50000"/>
                  </a:schemeClr>
                </a:solidFill>
              </a:rPr>
              <a:t>Борский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государственный техникум</a:t>
            </a: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827088" y="4797425"/>
            <a:ext cx="3095625" cy="1584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ГБОУ СПО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Техникум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«Борское медицинское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Училище»</a:t>
            </a:r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5148263" y="4797425"/>
            <a:ext cx="3095625" cy="1584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ГБОУ НПО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Профессиональное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училище № 73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4716463" y="2852738"/>
            <a:ext cx="4032250" cy="1584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ГБОУ СПО </a:t>
            </a:r>
            <a:r>
              <a:rPr lang="ru-RU" sz="2200" b="1" dirty="0" err="1">
                <a:solidFill>
                  <a:schemeClr val="bg2">
                    <a:lumMod val="50000"/>
                  </a:schemeClr>
                </a:solidFill>
              </a:rPr>
              <a:t>Нефтегорский</a:t>
            </a: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государственный техникум</a:t>
            </a:r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15368" name="Picture 3" descr="C:\Users\Чеченева ЛН\Desktop\презентация\Герб Самарской обла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143000"/>
          <a:ext cx="8713787" cy="5226061"/>
        </p:xfrm>
        <a:graphic>
          <a:graphicData uri="http://schemas.openxmlformats.org/drawingml/2006/table">
            <a:tbl>
              <a:tblPr/>
              <a:tblGrid>
                <a:gridCol w="1631950"/>
                <a:gridCol w="1693862"/>
                <a:gridCol w="1846263"/>
                <a:gridCol w="1847850"/>
                <a:gridCol w="1693862"/>
              </a:tblGrid>
              <a:tr h="42290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программы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9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образовательные программы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образовательные программы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Основные общеобразовательные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Основные профессиональные образовательные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Программы профессионального обучения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Дополнительные общеобразовательные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Дополнительные  профессиональные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09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дошкольное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начальное общее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основное общее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среднее общее</a:t>
                      </a: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среднее профессиональное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высшее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подготовка научно-педагогических кадров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ординатура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ассистентура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0488" algn="l"/>
                          <a:tab pos="158750" algn="l"/>
                        </a:tabLst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профессии рабочих и служащих</a:t>
                      </a:r>
                    </a:p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0488" algn="l"/>
                          <a:tab pos="158750" algn="l"/>
                        </a:tabLst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повышения квалификации рабочих и служащих</a:t>
                      </a:r>
                    </a:p>
                    <a:p>
                      <a:pPr marL="269875" marR="0" lvl="0" indent="-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0488" algn="l"/>
                          <a:tab pos="158750" algn="l"/>
                        </a:tabLst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переподготовка рабочих и служащих</a:t>
                      </a: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общеразвиваю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щие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предпрофессиональные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профессиональной переподготовки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повышения квалификации</a:t>
                      </a:r>
                    </a:p>
                  </a:txBody>
                  <a:tcPr marL="64641" marR="646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713787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Классификация программ.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2C359-E645-4A08-91E9-F50BC32F75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2"/>
            <a:ext cx="878497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Приоритеты развития экономики региона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00063" y="642938"/>
            <a:ext cx="8215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Базовые кластеры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1214438"/>
            <a:ext cx="85725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400" b="1" u="sng" dirty="0">
                <a:latin typeface="+mn-lt"/>
                <a:cs typeface="+mn-cs"/>
              </a:rPr>
              <a:t>Авиационно-космический кластер</a:t>
            </a: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ru-RU" sz="2400" dirty="0">
                <a:latin typeface="+mn-lt"/>
                <a:cs typeface="+mn-cs"/>
              </a:rPr>
              <a:t>Разработка и производство востребованной на мировом рынке инновационной продукции</a:t>
            </a: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360363" indent="-3603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400" b="1" u="sng" dirty="0">
                <a:latin typeface="+mn-lt"/>
                <a:cs typeface="+mn-cs"/>
              </a:rPr>
              <a:t>Автомобильный кластер</a:t>
            </a: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/>
                <a:cs typeface="Arial Unicode MS"/>
              </a:rPr>
              <a:t>Повышение конкурентоспособности произведенной продукции</a:t>
            </a: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b="1" u="sng" dirty="0">
                <a:latin typeface="+mn-lt"/>
                <a:cs typeface="+mn-cs"/>
              </a:rPr>
              <a:t>Кластер нефтедобычи и нефтепереработки</a:t>
            </a: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/>
                <a:cs typeface="Arial Unicode MS"/>
              </a:rPr>
              <a:t>Устойчивое функционирование предприятий кластера и повышение уровня добавленной стоимости в продукции</a:t>
            </a: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Arial Unicode MS"/>
              <a:cs typeface="Arial Unicode MS"/>
            </a:endParaRP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400" b="1" u="sng" dirty="0">
                <a:latin typeface="+mn-lt"/>
                <a:cs typeface="+mn-cs"/>
              </a:rPr>
              <a:t>Химический кластер</a:t>
            </a:r>
          </a:p>
          <a:p>
            <a:pPr marL="360363" lvl="2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/>
                <a:cs typeface="Arial Unicode MS"/>
              </a:rPr>
              <a:t>Технологическая модернизация и увеличение выпуска высокотехнологичной продукции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22C6C-9030-42F0-84BE-DFAC117354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79060" cy="61605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latin typeface="+mj-lt"/>
                <a:ea typeface="+mj-ea"/>
                <a:cs typeface="+mj-cs"/>
              </a:rPr>
              <a:t>Перспективные кластеры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23850" y="1076325"/>
            <a:ext cx="8280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Arial" charset="0"/>
              <a:buChar char="•"/>
            </a:pPr>
            <a:r>
              <a:rPr lang="ru-RU" sz="2400" b="1" u="sng"/>
              <a:t>Кластер информационно-телекоммуникационных технологий</a:t>
            </a:r>
          </a:p>
          <a:p>
            <a:pPr lvl="2">
              <a:buClr>
                <a:srgbClr val="FF0000"/>
              </a:buClr>
              <a:buSzPct val="130000"/>
            </a:pPr>
            <a:r>
              <a:rPr lang="ru-RU" sz="2000" b="1"/>
              <a:t>Интенсивное развитие новых информационно-телекоммуникационных технологий</a:t>
            </a:r>
          </a:p>
          <a:p>
            <a:pPr lvl="2">
              <a:buClr>
                <a:srgbClr val="FF0000"/>
              </a:buClr>
              <a:buSzPct val="130000"/>
            </a:pPr>
            <a:endParaRPr lang="ru-RU" sz="2000" b="1"/>
          </a:p>
          <a:p>
            <a:pPr marL="285750" indent="-285750">
              <a:buClr>
                <a:srgbClr val="FF0000"/>
              </a:buClr>
              <a:buSzPct val="130000"/>
              <a:buFont typeface="Arial" charset="0"/>
              <a:buChar char="•"/>
            </a:pPr>
            <a:r>
              <a:rPr lang="ru-RU" sz="2400" b="1" u="sng"/>
              <a:t>Медицинско-фармацевтический кластер</a:t>
            </a:r>
          </a:p>
          <a:p>
            <a:pPr lvl="2">
              <a:buClr>
                <a:srgbClr val="FF0000"/>
              </a:buClr>
              <a:buSzPct val="130000"/>
            </a:pPr>
            <a:r>
              <a:rPr lang="ru-RU" sz="2000" b="1"/>
              <a:t>Повышение эффективности лечения, выпуск современной фармацевтической продукции</a:t>
            </a:r>
          </a:p>
          <a:p>
            <a:pPr lvl="2">
              <a:buClr>
                <a:srgbClr val="FF0000"/>
              </a:buClr>
              <a:buSzPct val="130000"/>
            </a:pPr>
            <a:endParaRPr lang="ru-RU" sz="2000" b="1"/>
          </a:p>
          <a:p>
            <a:pPr marL="285750" indent="-285750">
              <a:buClr>
                <a:srgbClr val="FF0000"/>
              </a:buClr>
              <a:buSzPct val="130000"/>
              <a:buFont typeface="Arial" charset="0"/>
              <a:buChar char="•"/>
            </a:pPr>
            <a:r>
              <a:rPr lang="ru-RU" sz="2400" b="1" u="sng"/>
              <a:t>Туристско-рекреационный кластер</a:t>
            </a:r>
          </a:p>
          <a:p>
            <a:pPr lvl="2">
              <a:buClr>
                <a:srgbClr val="FF0000"/>
              </a:buClr>
              <a:buSzPct val="130000"/>
            </a:pPr>
            <a:r>
              <a:rPr lang="ru-RU" sz="2000" b="1"/>
              <a:t>Создание стабильной системы развитого туризма</a:t>
            </a:r>
          </a:p>
          <a:p>
            <a:pPr lvl="2">
              <a:buClr>
                <a:srgbClr val="FF0000"/>
              </a:buClr>
              <a:buSzPct val="130000"/>
            </a:pPr>
            <a:endParaRPr lang="ru-RU" sz="2000" b="1"/>
          </a:p>
          <a:p>
            <a:pPr marL="285750" indent="-285750">
              <a:buClr>
                <a:srgbClr val="FF0000"/>
              </a:buClr>
              <a:buSzPct val="130000"/>
              <a:buFont typeface="Arial" charset="0"/>
              <a:buChar char="•"/>
            </a:pPr>
            <a:r>
              <a:rPr lang="ru-RU" sz="2400" b="1" u="sng"/>
              <a:t>Транспортно-логистический кластер</a:t>
            </a:r>
          </a:p>
          <a:p>
            <a:pPr lvl="2">
              <a:buClr>
                <a:srgbClr val="FF0000"/>
              </a:buClr>
              <a:buSzPct val="130000"/>
            </a:pPr>
            <a:r>
              <a:rPr lang="ru-RU" sz="2000" b="1"/>
              <a:t>Развитие транспортной инфраструктуры и совершенствование транспортного обслуживания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39F1-CCAE-4B70-8AD5-90DA833225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96944" cy="1080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Региональное задание 2013 на подготовку квалифицированных рабочих и специалистов</a:t>
            </a:r>
            <a:endParaRPr lang="ru-RU" sz="32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57150" y="1428750"/>
          <a:ext cx="830103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8303472" imgH="5005250" progId="Excel.Chart.8">
                  <p:embed/>
                </p:oleObj>
              </mc:Choice>
              <mc:Fallback>
                <p:oleObj r:id="rId5" imgW="8303472" imgH="500525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428750"/>
                        <a:ext cx="8301038" cy="500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EFE6-C978-4963-8592-F108DA6867C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3787" cy="5714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Перечень профессий и специальностей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44BE0-9744-492A-97BD-DACC92463CE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0" y="1143000"/>
            <a:ext cx="3000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Продавец, КК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Повар, кондитер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Сварщик 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Электромонтер по ремонту и обслуживанию электрооборудования в С/Х</a:t>
            </a: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Мастер по техническому обслуживанию и ремонту МТП</a:t>
            </a: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Социальный работник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Слесарь по ремонту С/Х машин и оборудования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Arial" charset="0"/>
              </a:rPr>
              <a:t>Механизация сельского хозяйства </a:t>
            </a:r>
            <a:endParaRPr lang="ru-RU" sz="1600" b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>
              <a:latin typeface="Arial" charset="0"/>
            </a:endParaRP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3071813" y="1071563"/>
            <a:ext cx="2786062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Лаборант- эколог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Сварщик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Повар, кондитер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Оператор нефтяных и газовых скважин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Автомеханик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Секретарь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Техническая эксплуатация и обслуживание электрического и электромеханического оборудования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Arial" charset="0"/>
                <a:cs typeface="Times New Roman" pitchFamily="18" charset="0"/>
              </a:rPr>
              <a:t>Сервис домашнего и коммунального хозяйства</a:t>
            </a:r>
            <a:endParaRPr lang="ru-RU" sz="1600" b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Arial" charset="0"/>
                <a:cs typeface="Times New Roman" pitchFamily="18" charset="0"/>
              </a:rPr>
              <a:t>Дошкольное образование</a:t>
            </a:r>
            <a:endParaRPr lang="ru-RU" sz="1600" b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>
                <a:latin typeface="Arial" charset="0"/>
                <a:cs typeface="Times New Roman" pitchFamily="18" charset="0"/>
              </a:rPr>
              <a:t>Социальная работа</a:t>
            </a:r>
            <a:endParaRPr lang="ru-RU" sz="1600" b="1">
              <a:latin typeface="Arial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6286500" y="1071563"/>
            <a:ext cx="26431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Хозяйка(ин)  усадьбы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Мастер С/Х производства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Тракторист-машинист С/Х производства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Повар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Социальный работник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i="1">
                <a:latin typeface="Arial" charset="0"/>
                <a:cs typeface="Times New Roman" pitchFamily="18" charset="0"/>
              </a:rPr>
              <a:t>Мастер по техническому  обслуживанию и ремонту  МТП</a:t>
            </a:r>
            <a:endParaRPr lang="ru-RU" sz="1600" i="1">
              <a:latin typeface="Arial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642918"/>
            <a:ext cx="10474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 Г 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642918"/>
            <a:ext cx="10474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 Г  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642918"/>
            <a:ext cx="12858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ПУ-73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4714884"/>
            <a:ext cx="12858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БМУ</a:t>
            </a:r>
          </a:p>
        </p:txBody>
      </p:sp>
      <p:sp>
        <p:nvSpPr>
          <p:cNvPr id="19468" name="Прямоугольник 18"/>
          <p:cNvSpPr>
            <a:spLocks noChangeArrowheads="1"/>
          </p:cNvSpPr>
          <p:nvPr/>
        </p:nvSpPr>
        <p:spPr bwMode="auto">
          <a:xfrm>
            <a:off x="6357938" y="5143500"/>
            <a:ext cx="27860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>
                <a:latin typeface="Arial" charset="0"/>
                <a:cs typeface="Times New Roman" pitchFamily="18" charset="0"/>
              </a:rPr>
              <a:t>Лечебное дело</a:t>
            </a:r>
          </a:p>
          <a:p>
            <a:pPr>
              <a:buFont typeface="Arial" charset="0"/>
              <a:buChar char="•"/>
            </a:pPr>
            <a:r>
              <a:rPr lang="ru-RU" sz="1600" b="1">
                <a:latin typeface="Arial" charset="0"/>
                <a:cs typeface="Times New Roman" pitchFamily="18" charset="0"/>
              </a:rPr>
              <a:t>Сестринское дело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4287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Динамика численности </a:t>
            </a:r>
            <a:r>
              <a:rPr lang="ru-RU" sz="3200" dirty="0" smtClean="0">
                <a:solidFill>
                  <a:schemeClr val="tx1"/>
                </a:solidFill>
              </a:rPr>
              <a:t>обучающихся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 программам НПО и СПО в 2010-2013 </a:t>
            </a:r>
            <a:r>
              <a:rPr lang="ru-RU" sz="3200" dirty="0">
                <a:solidFill>
                  <a:schemeClr val="tx1"/>
                </a:solidFill>
              </a:rPr>
              <a:t>г.г. 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143000"/>
          <a:ext cx="8929688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8931414" imgH="4858933" progId="Excel.Chart.8">
                  <p:embed/>
                </p:oleObj>
              </mc:Choice>
              <mc:Fallback>
                <p:oleObj r:id="rId4" imgW="8931414" imgH="4858933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929688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143000" y="6072188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FF"/>
                </a:solidFill>
                <a:latin typeface="Arial Black" pitchFamily="34" charset="0"/>
              </a:rPr>
              <a:t>925ч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2786063" y="6072188"/>
            <a:ext cx="107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FF"/>
                </a:solidFill>
                <a:latin typeface="Arial Black" pitchFamily="34" charset="0"/>
              </a:rPr>
              <a:t>965ч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357688" y="6072188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FF"/>
                </a:solidFill>
                <a:latin typeface="Arial Black" pitchFamily="34" charset="0"/>
              </a:rPr>
              <a:t>1019ч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6000750" y="6072188"/>
            <a:ext cx="121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FF"/>
                </a:solidFill>
                <a:latin typeface="Arial Black" pitchFamily="34" charset="0"/>
              </a:rPr>
              <a:t>1021ч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A403E-784B-400A-8F6E-8D152916597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2"/>
            <a:ext cx="9217024" cy="12961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>Движение выпускников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>9 класса общеобразовательных школ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0" y="922338"/>
          <a:ext cx="9029700" cy="59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иаграмма" r:id="rId5" imgW="9028959" imgH="5938019" progId="Excel.Chart.8">
                  <p:embed/>
                </p:oleObj>
              </mc:Choice>
              <mc:Fallback>
                <p:oleObj name="Диаграмма" r:id="rId5" imgW="9028959" imgH="5938019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2338"/>
                        <a:ext cx="9029700" cy="593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F84B6-6BF7-4F56-9D2E-3A6F98F0E3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Другая 2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FF1E09"/>
      </a:accent1>
      <a:accent2>
        <a:srgbClr val="92D050"/>
      </a:accent2>
      <a:accent3>
        <a:srgbClr val="FFFF00"/>
      </a:accent3>
      <a:accent4>
        <a:srgbClr val="00B0F0"/>
      </a:accent4>
      <a:accent5>
        <a:srgbClr val="7030A0"/>
      </a:accent5>
      <a:accent6>
        <a:srgbClr val="46A6BD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570</Words>
  <Application>Microsoft Office PowerPoint</Application>
  <PresentationFormat>Экран (4:3)</PresentationFormat>
  <Paragraphs>201</Paragraphs>
  <Slides>19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Deluxe</vt:lpstr>
      <vt:lpstr>Диаграмма Microsoft Excel</vt:lpstr>
      <vt:lpstr>Диаграмма</vt:lpstr>
      <vt:lpstr>Worksheet</vt:lpstr>
      <vt:lpstr>ИТОГИ трудоустройства выпускников учреждений начального и среднего профессионального образования и результаты приёма на обучение по программам начального и среднего профессионального образованиЯ</vt:lpstr>
      <vt:lpstr>Учреждения профессионального образования, расположенные на территории Юго-Восточного образовательного округа</vt:lpstr>
      <vt:lpstr>Классификация программ. </vt:lpstr>
      <vt:lpstr>Презентация PowerPoint</vt:lpstr>
      <vt:lpstr>Презентация PowerPoint</vt:lpstr>
      <vt:lpstr>Региональное задание 2013 на подготовку квалифицированных рабочих и специалистов</vt:lpstr>
      <vt:lpstr>Перечень профессий и специальностей </vt:lpstr>
      <vt:lpstr>Динамика численности обучающихся  по программам НПО и СПО в 2010-2013 г.г. </vt:lpstr>
      <vt:lpstr>Презентация PowerPoint</vt:lpstr>
      <vt:lpstr>Презентация PowerPoint</vt:lpstr>
      <vt:lpstr>Региональное задание 2013 на подготовку квалифицированных рабочих и специалистов в округе</vt:lpstr>
      <vt:lpstr>Выполнение плана приема  по программам НПО                                                                                                                   </vt:lpstr>
      <vt:lpstr>Выполнение контрольных цифр приёма в учреждения НПО и СПО в 2012 году в разрезе территориальных округов</vt:lpstr>
      <vt:lpstr>Показатель выполнения контрольных цифр приема  на 1 сентября 2013 года</vt:lpstr>
      <vt:lpstr>Динамика трудоустройства выпускников</vt:lpstr>
      <vt:lpstr>Презентация PowerPoint</vt:lpstr>
      <vt:lpstr>Презентация PowerPoint</vt:lpstr>
      <vt:lpstr>Динамика доли выпускников, прошедших сертификацию профессиональных квалификаций на повышающий разряд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довузовского профессионального образования Самарской области</dc:title>
  <dc:creator>KartashevaDV</dc:creator>
  <cp:lastModifiedBy>Admin</cp:lastModifiedBy>
  <cp:revision>291</cp:revision>
  <cp:lastPrinted>2012-10-31T09:40:14Z</cp:lastPrinted>
  <dcterms:created xsi:type="dcterms:W3CDTF">2010-09-04T08:41:38Z</dcterms:created>
  <dcterms:modified xsi:type="dcterms:W3CDTF">2013-10-15T11:38:41Z</dcterms:modified>
</cp:coreProperties>
</file>